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0"/>
  </p:notesMasterIdLst>
  <p:sldIdLst>
    <p:sldId id="257" r:id="rId2"/>
    <p:sldId id="258" r:id="rId3"/>
    <p:sldId id="259" r:id="rId4"/>
    <p:sldId id="260" r:id="rId5"/>
    <p:sldId id="261" r:id="rId6"/>
    <p:sldId id="266" r:id="rId7"/>
    <p:sldId id="262" r:id="rId8"/>
    <p:sldId id="264" r:id="rId9"/>
    <p:sldId id="268" r:id="rId10"/>
    <p:sldId id="269" r:id="rId11"/>
    <p:sldId id="270" r:id="rId12"/>
    <p:sldId id="271" r:id="rId13"/>
    <p:sldId id="272"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329" r:id="rId36"/>
    <p:sldId id="298" r:id="rId37"/>
    <p:sldId id="330" r:id="rId38"/>
    <p:sldId id="299" r:id="rId39"/>
    <p:sldId id="300" r:id="rId40"/>
    <p:sldId id="301" r:id="rId41"/>
    <p:sldId id="302" r:id="rId42"/>
    <p:sldId id="303" r:id="rId43"/>
    <p:sldId id="304" r:id="rId44"/>
    <p:sldId id="331" r:id="rId45"/>
    <p:sldId id="332"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 id="326" r:id="rId68"/>
    <p:sldId id="327" r:id="rId69"/>
    <p:sldId id="328" r:id="rId70"/>
    <p:sldId id="333" r:id="rId71"/>
    <p:sldId id="334" r:id="rId72"/>
    <p:sldId id="335" r:id="rId73"/>
    <p:sldId id="336" r:id="rId74"/>
    <p:sldId id="337" r:id="rId75"/>
    <p:sldId id="338" r:id="rId76"/>
    <p:sldId id="339" r:id="rId77"/>
    <p:sldId id="340" r:id="rId78"/>
    <p:sldId id="341" r:id="rId79"/>
    <p:sldId id="342" r:id="rId80"/>
    <p:sldId id="343" r:id="rId81"/>
    <p:sldId id="344" r:id="rId82"/>
    <p:sldId id="346" r:id="rId83"/>
    <p:sldId id="345" r:id="rId84"/>
    <p:sldId id="347" r:id="rId85"/>
    <p:sldId id="348" r:id="rId86"/>
    <p:sldId id="349" r:id="rId87"/>
    <p:sldId id="350" r:id="rId88"/>
    <p:sldId id="351" r:id="rId89"/>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viewProps" Target="view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D32708-595A-459E-8026-715E7FD643F4}" type="datetimeFigureOut">
              <a:rPr lang="pt-BR" smtClean="0"/>
              <a:t>28/07/2024</a:t>
            </a:fld>
            <a:endParaRPr lang="pt-B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13208B-5458-4730-8752-4AF457FC90C9}" type="slidenum">
              <a:rPr lang="pt-BR" smtClean="0"/>
              <a:t>‹#›</a:t>
            </a:fld>
            <a:endParaRPr lang="pt-BR"/>
          </a:p>
        </p:txBody>
      </p:sp>
    </p:spTree>
    <p:extLst>
      <p:ext uri="{BB962C8B-B14F-4D97-AF65-F5344CB8AC3E}">
        <p14:creationId xmlns:p14="http://schemas.microsoft.com/office/powerpoint/2010/main" val="1940091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PT" smtClean="0"/>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anose="020B0604030504040204" pitchFamily="34" charset="0"/>
                <a:cs typeface="Arial" panose="020B0604020202020204" pitchFamily="34" charset="0"/>
              </a:defRPr>
            </a:lvl1pPr>
            <a:lvl2pPr marL="742950" indent="-285750" eaLnBrk="0" hangingPunct="0">
              <a:defRPr>
                <a:solidFill>
                  <a:schemeClr val="tx1"/>
                </a:solidFill>
                <a:latin typeface="Tahoma" panose="020B0604030504040204" pitchFamily="34" charset="0"/>
                <a:cs typeface="Arial" panose="020B0604020202020204" pitchFamily="34" charset="0"/>
              </a:defRPr>
            </a:lvl2pPr>
            <a:lvl3pPr marL="1143000" indent="-228600" eaLnBrk="0" hangingPunct="0">
              <a:defRPr>
                <a:solidFill>
                  <a:schemeClr val="tx1"/>
                </a:solidFill>
                <a:latin typeface="Tahoma" panose="020B0604030504040204" pitchFamily="34" charset="0"/>
                <a:cs typeface="Arial" panose="020B0604020202020204" pitchFamily="34" charset="0"/>
              </a:defRPr>
            </a:lvl3pPr>
            <a:lvl4pPr marL="1600200" indent="-228600" eaLnBrk="0" hangingPunct="0">
              <a:defRPr>
                <a:solidFill>
                  <a:schemeClr val="tx1"/>
                </a:solidFill>
                <a:latin typeface="Tahoma" panose="020B0604030504040204" pitchFamily="34" charset="0"/>
                <a:cs typeface="Arial" panose="020B0604020202020204" pitchFamily="34" charset="0"/>
              </a:defRPr>
            </a:lvl4pPr>
            <a:lvl5pPr marL="2057400" indent="-228600" eaLnBrk="0" hangingPunct="0">
              <a:defRPr>
                <a:solidFill>
                  <a:schemeClr val="tx1"/>
                </a:solidFill>
                <a:latin typeface="Tahom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cs typeface="Arial" panose="020B0604020202020204" pitchFamily="34" charset="0"/>
              </a:defRPr>
            </a:lvl9pPr>
          </a:lstStyle>
          <a:p>
            <a:pPr eaLnBrk="1" hangingPunct="1"/>
            <a:fld id="{AB54D568-3944-4805-8BC3-2E55631F0DA9}" type="slidenum">
              <a:rPr lang="en-US"/>
              <a:pPr eaLnBrk="1" hangingPunct="1"/>
              <a:t>14</a:t>
            </a:fld>
            <a:endParaRPr lang="en-US"/>
          </a:p>
        </p:txBody>
      </p:sp>
    </p:spTree>
    <p:extLst>
      <p:ext uri="{BB962C8B-B14F-4D97-AF65-F5344CB8AC3E}">
        <p14:creationId xmlns:p14="http://schemas.microsoft.com/office/powerpoint/2010/main" val="5540992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E6CEF0F-F5B6-4B0A-B560-588CF6249CA3}" type="slidenum">
              <a:rPr lang="en-US"/>
              <a:pPr eaLnBrk="1" hangingPunct="1"/>
              <a:t>61</a:t>
            </a:fld>
            <a:endParaRPr lang="en-US"/>
          </a:p>
        </p:txBody>
      </p:sp>
      <p:sp>
        <p:nvSpPr>
          <p:cNvPr id="4505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D3881DBF-5011-407F-AFEF-34824AA47A3C}" type="slidenum">
              <a:rPr lang="en-US" sz="1200"/>
              <a:pPr algn="r" eaLnBrk="1" hangingPunct="1"/>
              <a:t>61</a:t>
            </a:fld>
            <a:endParaRPr lang="en-US" sz="1200"/>
          </a:p>
        </p:txBody>
      </p:sp>
      <p:sp>
        <p:nvSpPr>
          <p:cNvPr id="45060" name="Rectangle 2"/>
          <p:cNvSpPr>
            <a:spLocks noRot="1" noChangeArrowheads="1" noTextEdit="1"/>
          </p:cNvSpPr>
          <p:nvPr>
            <p:ph type="sldImg"/>
          </p:nvPr>
        </p:nvSpPr>
        <p:spPr>
          <a:ln/>
        </p:spPr>
      </p:sp>
      <p:sp>
        <p:nvSpPr>
          <p:cNvPr id="450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3343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B241588-9417-438C-8E09-CACDD506D5E3}" type="slidenum">
              <a:rPr lang="en-US"/>
              <a:pPr eaLnBrk="1" hangingPunct="1"/>
              <a:t>38</a:t>
            </a:fld>
            <a:endParaRPr lang="en-US"/>
          </a:p>
        </p:txBody>
      </p:sp>
      <p:sp>
        <p:nvSpPr>
          <p:cNvPr id="3686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406635FA-05D0-46E0-BAD5-A9BEFCC95ED5}" type="slidenum">
              <a:rPr lang="en-US" sz="1200"/>
              <a:pPr algn="r" eaLnBrk="1" hangingPunct="1"/>
              <a:t>38</a:t>
            </a:fld>
            <a:endParaRPr lang="en-US" sz="1200"/>
          </a:p>
        </p:txBody>
      </p:sp>
      <p:sp>
        <p:nvSpPr>
          <p:cNvPr id="36868" name="Rectangle 2"/>
          <p:cNvSpPr>
            <a:spLocks noRot="1" noChangeArrowheads="1" noTextEdit="1"/>
          </p:cNvSpPr>
          <p:nvPr>
            <p:ph type="sldImg"/>
          </p:nvPr>
        </p:nvSpPr>
        <p:spPr>
          <a:ln/>
        </p:spPr>
      </p:sp>
      <p:sp>
        <p:nvSpPr>
          <p:cNvPr id="36869"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BR"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52496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82C87DA-B26D-4AAE-B795-C833449560C6}" type="slidenum">
              <a:rPr lang="en-US"/>
              <a:pPr eaLnBrk="1" hangingPunct="1"/>
              <a:t>39</a:t>
            </a:fld>
            <a:endParaRPr lang="en-US"/>
          </a:p>
        </p:txBody>
      </p:sp>
      <p:sp>
        <p:nvSpPr>
          <p:cNvPr id="3789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575BA125-4067-4EE6-811C-EDEA810EFFFF}" type="slidenum">
              <a:rPr lang="en-US" sz="1200"/>
              <a:pPr algn="r" eaLnBrk="1" hangingPunct="1"/>
              <a:t>39</a:t>
            </a:fld>
            <a:endParaRPr lang="en-US" sz="1200"/>
          </a:p>
        </p:txBody>
      </p:sp>
      <p:sp>
        <p:nvSpPr>
          <p:cNvPr id="37892" name="Rectangle 2"/>
          <p:cNvSpPr>
            <a:spLocks noRot="1" noChangeArrowheads="1" noTextEdit="1"/>
          </p:cNvSpPr>
          <p:nvPr>
            <p:ph type="sldImg"/>
          </p:nvPr>
        </p:nvSpPr>
        <p:spPr>
          <a:ln/>
        </p:spPr>
      </p:sp>
      <p:sp>
        <p:nvSpPr>
          <p:cNvPr id="3789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8618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06C0337-C524-43B6-BCE3-5F7529D1E906}" type="slidenum">
              <a:rPr lang="en-US"/>
              <a:pPr eaLnBrk="1" hangingPunct="1"/>
              <a:t>40</a:t>
            </a:fld>
            <a:endParaRPr lang="en-US"/>
          </a:p>
        </p:txBody>
      </p:sp>
      <p:sp>
        <p:nvSpPr>
          <p:cNvPr id="3891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FC2441FF-E625-4ED6-89FA-7D11FB2B888C}" type="slidenum">
              <a:rPr lang="en-US" sz="1200"/>
              <a:pPr algn="r" eaLnBrk="1" hangingPunct="1"/>
              <a:t>40</a:t>
            </a:fld>
            <a:endParaRPr lang="en-US" sz="1200"/>
          </a:p>
        </p:txBody>
      </p:sp>
      <p:sp>
        <p:nvSpPr>
          <p:cNvPr id="38916" name="Rectangle 2"/>
          <p:cNvSpPr>
            <a:spLocks noRot="1" noChangeArrowheads="1" noTextEdit="1"/>
          </p:cNvSpPr>
          <p:nvPr>
            <p:ph type="sldImg"/>
          </p:nvPr>
        </p:nvSpPr>
        <p:spPr>
          <a:ln/>
        </p:spPr>
      </p:sp>
      <p:sp>
        <p:nvSpPr>
          <p:cNvPr id="3891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9942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DC9A01C-554F-454C-8684-52F7D36CA567}" type="slidenum">
              <a:rPr lang="en-US"/>
              <a:pPr eaLnBrk="1" hangingPunct="1"/>
              <a:t>41</a:t>
            </a:fld>
            <a:endParaRPr lang="en-US"/>
          </a:p>
        </p:txBody>
      </p:sp>
      <p:sp>
        <p:nvSpPr>
          <p:cNvPr id="39939"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13858913-D4A6-4B41-96FE-6A1800EF84C3}" type="slidenum">
              <a:rPr lang="en-US" sz="1200"/>
              <a:pPr algn="r" eaLnBrk="1" hangingPunct="1"/>
              <a:t>41</a:t>
            </a:fld>
            <a:endParaRPr lang="en-US" sz="1200"/>
          </a:p>
        </p:txBody>
      </p:sp>
      <p:sp>
        <p:nvSpPr>
          <p:cNvPr id="39940" name="Rectangle 2"/>
          <p:cNvSpPr>
            <a:spLocks noRot="1" noChangeArrowheads="1" noTextEdit="1"/>
          </p:cNvSpPr>
          <p:nvPr>
            <p:ph type="sldImg"/>
          </p:nvPr>
        </p:nvSpPr>
        <p:spPr>
          <a:ln/>
        </p:spPr>
      </p:sp>
      <p:sp>
        <p:nvSpPr>
          <p:cNvPr id="3994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8217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0EF5D56-1B0D-4101-BF0B-BD8FAC7B438C}" type="slidenum">
              <a:rPr lang="en-US"/>
              <a:pPr eaLnBrk="1" hangingPunct="1"/>
              <a:t>42</a:t>
            </a:fld>
            <a:endParaRPr lang="en-US"/>
          </a:p>
        </p:txBody>
      </p:sp>
      <p:sp>
        <p:nvSpPr>
          <p:cNvPr id="40963"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DBF92FB3-D03E-46C1-B040-F90619F028B2}" type="slidenum">
              <a:rPr lang="en-US" sz="1200"/>
              <a:pPr algn="r" eaLnBrk="1" hangingPunct="1"/>
              <a:t>42</a:t>
            </a:fld>
            <a:endParaRPr lang="en-US" sz="1200"/>
          </a:p>
        </p:txBody>
      </p:sp>
      <p:sp>
        <p:nvSpPr>
          <p:cNvPr id="40964" name="Rectangle 2"/>
          <p:cNvSpPr>
            <a:spLocks noRot="1" noChangeArrowheads="1" noTextEdit="1"/>
          </p:cNvSpPr>
          <p:nvPr>
            <p:ph type="sldImg"/>
          </p:nvPr>
        </p:nvSpPr>
        <p:spPr>
          <a:ln/>
        </p:spPr>
      </p:sp>
      <p:sp>
        <p:nvSpPr>
          <p:cNvPr id="4096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99347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410AC1A-B715-4877-9126-8D7E331D020D}" type="slidenum">
              <a:rPr lang="en-US"/>
              <a:pPr eaLnBrk="1" hangingPunct="1"/>
              <a:t>49</a:t>
            </a:fld>
            <a:endParaRPr lang="en-US"/>
          </a:p>
        </p:txBody>
      </p:sp>
      <p:sp>
        <p:nvSpPr>
          <p:cNvPr id="41987"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BACEABA0-E873-44C0-9D1A-3D0CB2DA10FE}" type="slidenum">
              <a:rPr lang="en-US" sz="1200"/>
              <a:pPr algn="r" eaLnBrk="1" hangingPunct="1"/>
              <a:t>49</a:t>
            </a:fld>
            <a:endParaRPr lang="en-US" sz="1200"/>
          </a:p>
        </p:txBody>
      </p:sp>
      <p:sp>
        <p:nvSpPr>
          <p:cNvPr id="41988" name="Rectangle 2"/>
          <p:cNvSpPr>
            <a:spLocks noRot="1" noChangeArrowheads="1" noTextEdit="1"/>
          </p:cNvSpPr>
          <p:nvPr>
            <p:ph type="sldImg"/>
          </p:nvPr>
        </p:nvSpPr>
        <p:spPr>
          <a:ln/>
        </p:spPr>
      </p:sp>
      <p:sp>
        <p:nvSpPr>
          <p:cNvPr id="419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736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411E06-69E4-49A7-9B1C-5934C5625751}" type="slidenum">
              <a:rPr lang="en-US"/>
              <a:pPr eaLnBrk="1" hangingPunct="1"/>
              <a:t>50</a:t>
            </a:fld>
            <a:endParaRPr lang="en-US"/>
          </a:p>
        </p:txBody>
      </p:sp>
      <p:sp>
        <p:nvSpPr>
          <p:cNvPr id="43011"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C0F33640-F9A3-4082-8A5D-EEE16B0D97BD}" type="slidenum">
              <a:rPr lang="en-US" sz="1200"/>
              <a:pPr algn="r" eaLnBrk="1" hangingPunct="1"/>
              <a:t>50</a:t>
            </a:fld>
            <a:endParaRPr lang="en-US" sz="1200"/>
          </a:p>
        </p:txBody>
      </p:sp>
      <p:sp>
        <p:nvSpPr>
          <p:cNvPr id="43012" name="Rectangle 2"/>
          <p:cNvSpPr>
            <a:spLocks noRot="1" noChangeArrowheads="1" noTextEdit="1"/>
          </p:cNvSpPr>
          <p:nvPr>
            <p:ph type="sldImg"/>
          </p:nvPr>
        </p:nvSpPr>
        <p:spPr>
          <a:ln/>
        </p:spPr>
      </p:sp>
      <p:sp>
        <p:nvSpPr>
          <p:cNvPr id="4301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133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6DD44A-C187-4C2A-BA44-5A25C4D67FC6}" type="slidenum">
              <a:rPr lang="en-US"/>
              <a:pPr eaLnBrk="1" hangingPunct="1"/>
              <a:t>60</a:t>
            </a:fld>
            <a:endParaRPr lang="en-US"/>
          </a:p>
        </p:txBody>
      </p:sp>
      <p:sp>
        <p:nvSpPr>
          <p:cNvPr id="44035"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45CDD620-6ECF-4BE5-9FCC-5CEADF057096}" type="slidenum">
              <a:rPr lang="en-US" sz="1200"/>
              <a:pPr algn="r" eaLnBrk="1" hangingPunct="1"/>
              <a:t>60</a:t>
            </a:fld>
            <a:endParaRPr lang="en-US" sz="1200"/>
          </a:p>
        </p:txBody>
      </p:sp>
      <p:sp>
        <p:nvSpPr>
          <p:cNvPr id="44036" name="Rectangle 2"/>
          <p:cNvSpPr>
            <a:spLocks noRot="1" noChangeArrowheads="1" noTextEdit="1"/>
          </p:cNvSpPr>
          <p:nvPr>
            <p:ph type="sldImg"/>
          </p:nvPr>
        </p:nvSpPr>
        <p:spPr>
          <a:ln/>
        </p:spPr>
      </p:sp>
      <p:sp>
        <p:nvSpPr>
          <p:cNvPr id="440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t-PT"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8332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pt-B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28/07/2024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766475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28/07/2024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587364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28/07/2024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84808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EF62CEE8-F946-45DF-BAA3-34FC201DC56E}" type="datetimeFigureOut">
              <a:rPr lang="pt-BR" smtClean="0"/>
              <a:t>28/07/2024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277708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pt-B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62CEE8-F946-45DF-BAA3-34FC201DC56E}" type="datetimeFigureOut">
              <a:rPr lang="pt-BR" smtClean="0"/>
              <a:t>28/07/2024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445149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EF62CEE8-F946-45DF-BAA3-34FC201DC56E}" type="datetimeFigureOut">
              <a:rPr lang="pt-BR" smtClean="0"/>
              <a:t>28/07/2024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1259228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pt-B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EF62CEE8-F946-45DF-BAA3-34FC201DC56E}" type="datetimeFigureOut">
              <a:rPr lang="pt-BR" smtClean="0"/>
              <a:t>28/07/2024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503930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EF62CEE8-F946-45DF-BAA3-34FC201DC56E}" type="datetimeFigureOut">
              <a:rPr lang="pt-BR" smtClean="0"/>
              <a:t>28/07/2024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556249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62CEE8-F946-45DF-BAA3-34FC201DC56E}" type="datetimeFigureOut">
              <a:rPr lang="pt-BR" smtClean="0"/>
              <a:t>28/07/2024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73488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CEE8-F946-45DF-BAA3-34FC201DC56E}" type="datetimeFigureOut">
              <a:rPr lang="pt-BR" smtClean="0"/>
              <a:t>28/07/2024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4074246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pt-B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62CEE8-F946-45DF-BAA3-34FC201DC56E}" type="datetimeFigureOut">
              <a:rPr lang="pt-BR" smtClean="0"/>
              <a:t>28/07/2024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484D0DDE-024C-4483-88FA-D6CEBFE2997B}" type="slidenum">
              <a:rPr lang="pt-BR" smtClean="0"/>
              <a:t>‹#›</a:t>
            </a:fld>
            <a:endParaRPr lang="pt-BR"/>
          </a:p>
        </p:txBody>
      </p:sp>
    </p:spTree>
    <p:extLst>
      <p:ext uri="{BB962C8B-B14F-4D97-AF65-F5344CB8AC3E}">
        <p14:creationId xmlns:p14="http://schemas.microsoft.com/office/powerpoint/2010/main" val="3882545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2CEE8-F946-45DF-BAA3-34FC201DC56E}" type="datetimeFigureOut">
              <a:rPr lang="pt-BR" smtClean="0"/>
              <a:t>28/07/2024</a:t>
            </a:fld>
            <a:endParaRPr lang="pt-B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4D0DDE-024C-4483-88FA-D6CEBFE2997B}" type="slidenum">
              <a:rPr lang="pt-BR" smtClean="0"/>
              <a:t>‹#›</a:t>
            </a:fld>
            <a:endParaRPr lang="pt-BR"/>
          </a:p>
        </p:txBody>
      </p:sp>
    </p:spTree>
    <p:extLst>
      <p:ext uri="{BB962C8B-B14F-4D97-AF65-F5344CB8AC3E}">
        <p14:creationId xmlns:p14="http://schemas.microsoft.com/office/powerpoint/2010/main" val="1029508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DA7C6C-D6DA-EC9B-18F9-BB62D068EFEB}"/>
              </a:ext>
            </a:extLst>
          </p:cNvPr>
          <p:cNvSpPr>
            <a:spLocks noGrp="1"/>
          </p:cNvSpPr>
          <p:nvPr>
            <p:ph type="ctrTitle"/>
          </p:nvPr>
        </p:nvSpPr>
        <p:spPr>
          <a:xfrm>
            <a:off x="1984664" y="103751"/>
            <a:ext cx="10370127" cy="1028858"/>
          </a:xfrm>
        </p:spPr>
        <p:txBody>
          <a:bodyPr/>
          <a:lstStyle/>
          <a:p>
            <a:pPr algn="l"/>
            <a:r>
              <a:rPr lang="pt-PT" sz="1800" b="0" i="0" u="none" strike="noStrike" baseline="0" dirty="0">
                <a:solidFill>
                  <a:srgbClr val="000000"/>
                </a:solidFill>
                <a:latin typeface="Cambria" panose="02040503050406030204" pitchFamily="18" charset="0"/>
              </a:rPr>
              <a:t> </a:t>
            </a:r>
            <a:r>
              <a:rPr lang="pt-PT" sz="2900" b="1" i="0" u="none" strike="noStrike" baseline="0" dirty="0">
                <a:solidFill>
                  <a:srgbClr val="000000"/>
                </a:solidFill>
                <a:latin typeface="Cambria" panose="02040503050406030204" pitchFamily="18" charset="0"/>
              </a:rPr>
              <a:t>INSTITUTO SUPERIOR DE TRANSPORTES E COMUNICAÇÃO</a:t>
            </a:r>
            <a:endParaRPr lang="pt-PT" sz="2900" dirty="0"/>
          </a:p>
        </p:txBody>
      </p:sp>
      <p:pic>
        <p:nvPicPr>
          <p:cNvPr id="5" name="Picture 4">
            <a:extLst>
              <a:ext uri="{FF2B5EF4-FFF2-40B4-BE49-F238E27FC236}">
                <a16:creationId xmlns="" xmlns:a16="http://schemas.microsoft.com/office/drawing/2014/main" id="{C125879D-37A4-1790-17A7-B9959E259ECE}"/>
              </a:ext>
            </a:extLst>
          </p:cNvPr>
          <p:cNvPicPr>
            <a:picLocks noChangeAspect="1"/>
          </p:cNvPicPr>
          <p:nvPr/>
        </p:nvPicPr>
        <p:blipFill>
          <a:blip r:embed="rId2"/>
          <a:stretch>
            <a:fillRect/>
          </a:stretch>
        </p:blipFill>
        <p:spPr>
          <a:xfrm>
            <a:off x="0" y="344240"/>
            <a:ext cx="2060620" cy="953311"/>
          </a:xfrm>
          <a:prstGeom prst="rect">
            <a:avLst/>
          </a:prstGeom>
        </p:spPr>
      </p:pic>
      <p:sp>
        <p:nvSpPr>
          <p:cNvPr id="6" name="TextBox 5">
            <a:extLst>
              <a:ext uri="{FF2B5EF4-FFF2-40B4-BE49-F238E27FC236}">
                <a16:creationId xmlns="" xmlns:a16="http://schemas.microsoft.com/office/drawing/2014/main" id="{37A90A6B-76E0-A995-C616-5CE8B35F4EB2}"/>
              </a:ext>
            </a:extLst>
          </p:cNvPr>
          <p:cNvSpPr txBox="1"/>
          <p:nvPr/>
        </p:nvSpPr>
        <p:spPr>
          <a:xfrm>
            <a:off x="1984664" y="2847109"/>
            <a:ext cx="8884227" cy="954107"/>
          </a:xfrm>
          <a:prstGeom prst="rect">
            <a:avLst/>
          </a:prstGeom>
          <a:noFill/>
        </p:spPr>
        <p:txBody>
          <a:bodyPr wrap="square" rtlCol="0">
            <a:spAutoFit/>
          </a:bodyPr>
          <a:lstStyle/>
          <a:p>
            <a:pPr algn="ctr"/>
            <a:r>
              <a:rPr lang="pt-PT" sz="2800" b="1" i="0" u="none" strike="noStrike" baseline="0" dirty="0">
                <a:solidFill>
                  <a:srgbClr val="000000"/>
                </a:solidFill>
                <a:latin typeface="Garamond" panose="02020404030301010803" pitchFamily="18" charset="0"/>
              </a:rPr>
              <a:t>Departamento de Gestão, Economia e Finanças</a:t>
            </a:r>
            <a:br>
              <a:rPr lang="pt-PT" sz="2800" b="1" i="0" u="none" strike="noStrike" baseline="0" dirty="0">
                <a:solidFill>
                  <a:srgbClr val="000000"/>
                </a:solidFill>
                <a:latin typeface="Garamond" panose="02020404030301010803" pitchFamily="18" charset="0"/>
              </a:rPr>
            </a:br>
            <a:r>
              <a:rPr lang="pt-PT" sz="2800" b="1" i="0" u="none" strike="noStrike" baseline="0" dirty="0">
                <a:solidFill>
                  <a:srgbClr val="000000"/>
                </a:solidFill>
                <a:latin typeface="Garamond" panose="02020404030301010803" pitchFamily="18" charset="0"/>
              </a:rPr>
              <a:t>Disciplina: </a:t>
            </a:r>
            <a:r>
              <a:rPr lang="pt-PT" sz="2800" b="1" dirty="0">
                <a:solidFill>
                  <a:srgbClr val="000000"/>
                </a:solidFill>
                <a:latin typeface="Garamond" panose="02020404030301010803" pitchFamily="18" charset="0"/>
              </a:rPr>
              <a:t>Gestão de Empresas e de Projectos</a:t>
            </a:r>
            <a:endParaRPr lang="pt-PT" sz="2800" b="1" dirty="0">
              <a:latin typeface="Garamond" panose="02020404030301010803" pitchFamily="18" charset="0"/>
            </a:endParaRPr>
          </a:p>
        </p:txBody>
      </p:sp>
    </p:spTree>
    <p:extLst>
      <p:ext uri="{BB962C8B-B14F-4D97-AF65-F5344CB8AC3E}">
        <p14:creationId xmlns:p14="http://schemas.microsoft.com/office/powerpoint/2010/main" val="22166321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4110" y="901521"/>
            <a:ext cx="10585360" cy="5589431"/>
          </a:xfrm>
        </p:spPr>
        <p:txBody>
          <a:bodyPr>
            <a:noAutofit/>
          </a:bodyPr>
          <a:lstStyle/>
          <a:p>
            <a:pPr lvl="0" algn="just"/>
            <a:r>
              <a:rPr lang="pt-PT" sz="2400" b="1" dirty="0">
                <a:latin typeface="Garamond" panose="02020404030301010803" pitchFamily="18" charset="0"/>
              </a:rPr>
              <a:t>Coordenação</a:t>
            </a:r>
            <a:r>
              <a:rPr lang="pt-PT" sz="2400" dirty="0">
                <a:latin typeface="Garamond" panose="02020404030301010803" pitchFamily="18" charset="0"/>
              </a:rPr>
              <a:t>, a necessidade pela especialização funcional dos colaboradores e da organização criou a necessidade de </a:t>
            </a:r>
            <a:r>
              <a:rPr lang="pt-PT" sz="2400" b="1" dirty="0">
                <a:latin typeface="Garamond" panose="02020404030301010803" pitchFamily="18" charset="0"/>
              </a:rPr>
              <a:t>coordenar as </a:t>
            </a:r>
            <a:r>
              <a:rPr lang="pt-PT" sz="2400" b="1" dirty="0" err="1">
                <a:latin typeface="Garamond" panose="02020404030301010803" pitchFamily="18" charset="0"/>
              </a:rPr>
              <a:t>actividades</a:t>
            </a:r>
            <a:r>
              <a:rPr lang="pt-PT" sz="2400" b="1" dirty="0">
                <a:latin typeface="Garamond" panose="02020404030301010803" pitchFamily="18" charset="0"/>
              </a:rPr>
              <a:t> desenvolvidas pelos diferentes colaboradores da empresa, </a:t>
            </a:r>
            <a:r>
              <a:rPr lang="pt-PT" sz="2400" dirty="0">
                <a:latin typeface="Garamond" panose="02020404030301010803" pitchFamily="18" charset="0"/>
              </a:rPr>
              <a:t>de forma a ter um impacto maior na realização eficaz dos </a:t>
            </a:r>
            <a:r>
              <a:rPr lang="pt-PT" sz="2400" dirty="0" err="1">
                <a:latin typeface="Garamond" panose="02020404030301010803" pitchFamily="18" charset="0"/>
              </a:rPr>
              <a:t>objectivos</a:t>
            </a:r>
            <a:r>
              <a:rPr lang="pt-PT" sz="2400" dirty="0">
                <a:latin typeface="Garamond" panose="02020404030301010803" pitchFamily="18" charset="0"/>
              </a:rPr>
              <a:t> globais e na obtenção de resultados finais da organização</a:t>
            </a:r>
            <a:r>
              <a:rPr lang="pt-PT" sz="2400" dirty="0" smtClean="0">
                <a:latin typeface="Garamond" panose="02020404030301010803" pitchFamily="18" charset="0"/>
              </a:rPr>
              <a:t>.</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BR" sz="2400" dirty="0"/>
              <a:t/>
            </a:r>
            <a:br>
              <a:rPr lang="pt-BR" sz="2400" dirty="0"/>
            </a:br>
            <a:r>
              <a:rPr lang="pt-PT" sz="2400" b="1" dirty="0">
                <a:latin typeface="Garamond" panose="02020404030301010803" pitchFamily="18" charset="0"/>
              </a:rPr>
              <a:t>Autoridade</a:t>
            </a:r>
            <a:r>
              <a:rPr lang="pt-PT" sz="2400" dirty="0">
                <a:latin typeface="Garamond" panose="02020404030301010803" pitchFamily="18" charset="0"/>
              </a:rPr>
              <a:t>, considerada como poder conferido aos titulares de funções de </a:t>
            </a:r>
            <a:r>
              <a:rPr lang="pt-PT" sz="2400" dirty="0" err="1">
                <a:latin typeface="Garamond" panose="02020404030301010803" pitchFamily="18" charset="0"/>
              </a:rPr>
              <a:t>direcção</a:t>
            </a:r>
            <a:r>
              <a:rPr lang="pt-PT" sz="2400" dirty="0">
                <a:latin typeface="Garamond" panose="02020404030301010803" pitchFamily="18" charset="0"/>
              </a:rPr>
              <a:t>, supervisão e chefia da organização, o seu exercício pleno deve permitir o alcance da ordem e regularidade funcional, </a:t>
            </a:r>
            <a:r>
              <a:rPr lang="pt-PT" sz="2400" i="1" dirty="0">
                <a:latin typeface="Garamond" panose="02020404030301010803" pitchFamily="18" charset="0"/>
              </a:rPr>
              <a:t>a </a:t>
            </a:r>
            <a:r>
              <a:rPr lang="pt-PT" sz="2400" b="1" dirty="0">
                <a:latin typeface="Garamond" panose="02020404030301010803" pitchFamily="18" charset="0"/>
              </a:rPr>
              <a:t>definição clara de linhas de comando e uso da autoridade</a:t>
            </a:r>
            <a:r>
              <a:rPr lang="pt-PT" sz="2400" i="1" dirty="0">
                <a:latin typeface="Garamond" panose="02020404030301010803" pitchFamily="18" charset="0"/>
              </a:rPr>
              <a:t>,</a:t>
            </a:r>
            <a:r>
              <a:rPr lang="pt-PT" sz="2400" dirty="0">
                <a:latin typeface="Garamond" panose="02020404030301010803" pitchFamily="18" charset="0"/>
              </a:rPr>
              <a:t> implementada através da estrutura hierárquica estabelecida </a:t>
            </a:r>
            <a:r>
              <a:rPr lang="pt-PT" sz="2400" dirty="0" smtClean="0">
                <a:latin typeface="Garamond" panose="02020404030301010803" pitchFamily="18" charset="0"/>
              </a:rPr>
              <a:t>pela organização</a:t>
            </a:r>
            <a:r>
              <a:rPr lang="pt-PT" sz="2400" dirty="0">
                <a:latin typeface="Garamond" panose="02020404030301010803" pitchFamily="18" charset="0"/>
              </a:rPr>
              <a:t>.</a:t>
            </a:r>
            <a:r>
              <a:rPr lang="pt-BR" sz="2400" dirty="0">
                <a:latin typeface="Garamond" panose="02020404030301010803" pitchFamily="18" charset="0"/>
              </a:rPr>
              <a:t/>
            </a:r>
            <a:br>
              <a:rPr lang="pt-BR" sz="2400" dirty="0">
                <a:latin typeface="Garamond" panose="02020404030301010803" pitchFamily="18" charset="0"/>
              </a:rPr>
            </a:br>
            <a:endParaRPr lang="pt-BR" sz="2400" dirty="0">
              <a:latin typeface="Garamond" panose="02020404030301010803" pitchFamily="18" charset="0"/>
            </a:endParaRPr>
          </a:p>
        </p:txBody>
      </p:sp>
    </p:spTree>
    <p:extLst>
      <p:ext uri="{BB962C8B-B14F-4D97-AF65-F5344CB8AC3E}">
        <p14:creationId xmlns:p14="http://schemas.microsoft.com/office/powerpoint/2010/main" val="1042437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623" y="643945"/>
            <a:ext cx="10482329" cy="2759634"/>
          </a:xfrm>
        </p:spPr>
        <p:txBody>
          <a:bodyPr>
            <a:normAutofit fontScale="90000"/>
          </a:bodyPr>
          <a:lstStyle/>
          <a:p>
            <a:pPr lvl="0" algn="just"/>
            <a:r>
              <a:rPr lang="pt-PT" sz="2700" b="1" dirty="0" smtClean="0">
                <a:latin typeface="Garamond" panose="02020404030301010803" pitchFamily="18" charset="0"/>
              </a:rPr>
              <a:t/>
            </a:r>
            <a:br>
              <a:rPr lang="pt-PT" sz="2700" b="1" dirty="0" smtClean="0">
                <a:latin typeface="Garamond" panose="02020404030301010803" pitchFamily="18" charset="0"/>
              </a:rPr>
            </a:br>
            <a:r>
              <a:rPr lang="pt-PT" sz="2700" b="1" dirty="0" smtClean="0">
                <a:latin typeface="Garamond" panose="02020404030301010803" pitchFamily="18" charset="0"/>
              </a:rPr>
              <a:t>Continuidade</a:t>
            </a:r>
            <a:r>
              <a:rPr lang="pt-PT" sz="2700" dirty="0">
                <a:latin typeface="Garamond" panose="02020404030301010803" pitchFamily="18" charset="0"/>
              </a:rPr>
              <a:t>, as organizações são estruturadas e funcionam na base do princípio da continuidade fundamentado na </a:t>
            </a:r>
            <a:r>
              <a:rPr lang="pt-PT" sz="2700" b="1" dirty="0">
                <a:latin typeface="Garamond" panose="02020404030301010803" pitchFamily="18" charset="0"/>
              </a:rPr>
              <a:t>eficiência, eficácia e </a:t>
            </a:r>
            <a:r>
              <a:rPr lang="pt-PT" sz="2700" b="1" dirty="0" err="1">
                <a:latin typeface="Garamond" panose="02020404030301010803" pitchFamily="18" charset="0"/>
              </a:rPr>
              <a:t>efectividade</a:t>
            </a:r>
            <a:r>
              <a:rPr lang="pt-PT" sz="2700" dirty="0">
                <a:latin typeface="Garamond" panose="02020404030301010803" pitchFamily="18" charset="0"/>
              </a:rPr>
              <a:t> na realização das suas missões e </a:t>
            </a:r>
            <a:r>
              <a:rPr lang="pt-PT" sz="2700" dirty="0" err="1">
                <a:latin typeface="Garamond" panose="02020404030301010803" pitchFamily="18" charset="0"/>
              </a:rPr>
              <a:t>objectivos</a:t>
            </a:r>
            <a:r>
              <a:rPr lang="pt-PT" sz="2700" dirty="0">
                <a:latin typeface="Garamond" panose="02020404030301010803" pitchFamily="18" charset="0"/>
              </a:rPr>
              <a:t> globais, para permitir o alcance da estabilidade </a:t>
            </a:r>
            <a:r>
              <a:rPr lang="pt-PT" sz="2700" dirty="0" smtClean="0">
                <a:latin typeface="Garamond" panose="02020404030301010803" pitchFamily="18" charset="0"/>
              </a:rPr>
              <a:t>e  previsibilidade </a:t>
            </a:r>
            <a:r>
              <a:rPr lang="pt-PT" sz="2700" dirty="0">
                <a:latin typeface="Garamond" panose="02020404030301010803" pitchFamily="18" charset="0"/>
              </a:rPr>
              <a:t>da sua existência no sistema económico e social. Isto significa que a substituição de pessoas, funções, </a:t>
            </a:r>
            <a:r>
              <a:rPr lang="pt-PT" sz="2700" dirty="0" err="1">
                <a:latin typeface="Garamond" panose="02020404030301010803" pitchFamily="18" charset="0"/>
              </a:rPr>
              <a:t>actividades</a:t>
            </a:r>
            <a:r>
              <a:rPr lang="pt-PT" sz="2700" dirty="0">
                <a:latin typeface="Garamond" panose="02020404030301010803" pitchFamily="18" charset="0"/>
              </a:rPr>
              <a:t>, sistemas, processos e estruturas não deve </a:t>
            </a:r>
            <a:r>
              <a:rPr lang="pt-PT" sz="2700" dirty="0" err="1">
                <a:latin typeface="Garamond" panose="02020404030301010803" pitchFamily="18" charset="0"/>
              </a:rPr>
              <a:t>afectar</a:t>
            </a:r>
            <a:r>
              <a:rPr lang="pt-PT" sz="2700" dirty="0">
                <a:latin typeface="Garamond" panose="02020404030301010803" pitchFamily="18" charset="0"/>
              </a:rPr>
              <a:t> a existência e </a:t>
            </a:r>
            <a:r>
              <a:rPr lang="pt-PT" sz="2700" dirty="0" err="1">
                <a:latin typeface="Garamond" panose="02020404030301010803" pitchFamily="18" charset="0"/>
              </a:rPr>
              <a:t>efectividade</a:t>
            </a:r>
            <a:r>
              <a:rPr lang="pt-PT" sz="2700" dirty="0">
                <a:latin typeface="Garamond" panose="02020404030301010803" pitchFamily="18" charset="0"/>
              </a:rPr>
              <a:t> contínua da organização, como um sistema aberto.</a:t>
            </a:r>
            <a:r>
              <a:rPr lang="pt-BR" dirty="0"/>
              <a:t/>
            </a:r>
            <a:br>
              <a:rPr lang="pt-BR" dirty="0"/>
            </a:br>
            <a:endParaRPr lang="pt-BR" dirty="0"/>
          </a:p>
        </p:txBody>
      </p:sp>
    </p:spTree>
    <p:extLst>
      <p:ext uri="{BB962C8B-B14F-4D97-AF65-F5344CB8AC3E}">
        <p14:creationId xmlns:p14="http://schemas.microsoft.com/office/powerpoint/2010/main" val="28661020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2057400" y="1295400"/>
            <a:ext cx="8229600" cy="4114800"/>
          </a:xfrm>
        </p:spPr>
        <p:txBody>
          <a:bodyPr/>
          <a:lstStyle/>
          <a:p>
            <a:pPr eaLnBrk="1" hangingPunct="1">
              <a:buFontTx/>
              <a:buNone/>
            </a:pPr>
            <a:endParaRPr lang="en-US" sz="3600" b="1"/>
          </a:p>
          <a:p>
            <a:pPr algn="ctr" eaLnBrk="1" hangingPunct="1">
              <a:buFontTx/>
              <a:buNone/>
            </a:pPr>
            <a:r>
              <a:rPr lang="en-US" sz="4000" b="1">
                <a:solidFill>
                  <a:schemeClr val="hlink"/>
                </a:solidFill>
              </a:rPr>
              <a:t>1. ABORDAGEM CIENTÍFICA </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ADMINISTRAÇÃO</a:t>
            </a:r>
          </a:p>
        </p:txBody>
      </p:sp>
    </p:spTree>
    <p:extLst>
      <p:ext uri="{BB962C8B-B14F-4D97-AF65-F5344CB8AC3E}">
        <p14:creationId xmlns:p14="http://schemas.microsoft.com/office/powerpoint/2010/main" val="268183225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idx="1"/>
          </p:nvPr>
        </p:nvSpPr>
        <p:spPr>
          <a:xfrm>
            <a:off x="631065" y="412125"/>
            <a:ext cx="10856890" cy="5743976"/>
          </a:xfrm>
        </p:spPr>
        <p:txBody>
          <a:bodyPr>
            <a:normAutofit/>
          </a:bodyPr>
          <a:lstStyle/>
          <a:p>
            <a:r>
              <a:rPr lang="pt-PT" sz="2500" b="1" dirty="0">
                <a:latin typeface="Garamond" panose="02020404030301010803" pitchFamily="18" charset="0"/>
              </a:rPr>
              <a:t>Principal precursor </a:t>
            </a:r>
            <a:endParaRPr lang="pt-BR" sz="2500" dirty="0">
              <a:latin typeface="Garamond" panose="02020404030301010803" pitchFamily="18" charset="0"/>
            </a:endParaRPr>
          </a:p>
          <a:p>
            <a:pPr algn="just"/>
            <a:r>
              <a:rPr lang="pt-PT" sz="2700" b="1" dirty="0" err="1" smtClean="0">
                <a:latin typeface="Garamond" panose="02020404030301010803" pitchFamily="18" charset="0"/>
              </a:rPr>
              <a:t>Frederick</a:t>
            </a:r>
            <a:r>
              <a:rPr lang="pt-PT" sz="2700" b="1" dirty="0" smtClean="0">
                <a:latin typeface="Garamond" panose="02020404030301010803" pitchFamily="18" charset="0"/>
              </a:rPr>
              <a:t> </a:t>
            </a:r>
            <a:r>
              <a:rPr lang="pt-PT" sz="2700" b="1" dirty="0">
                <a:latin typeface="Garamond" panose="02020404030301010803" pitchFamily="18" charset="0"/>
              </a:rPr>
              <a:t>Taylor </a:t>
            </a:r>
            <a:r>
              <a:rPr lang="pt-PT" sz="2700" dirty="0">
                <a:latin typeface="Garamond" panose="02020404030301010803" pitchFamily="18" charset="0"/>
              </a:rPr>
              <a:t>(1856-1915),</a:t>
            </a:r>
            <a:r>
              <a:rPr lang="pt-PT" sz="2700" b="1" dirty="0">
                <a:latin typeface="Garamond" panose="02020404030301010803" pitchFamily="18" charset="0"/>
              </a:rPr>
              <a:t> </a:t>
            </a:r>
            <a:r>
              <a:rPr lang="pt-PT" sz="2700" dirty="0">
                <a:latin typeface="Garamond" panose="02020404030301010803" pitchFamily="18" charset="0"/>
              </a:rPr>
              <a:t>engenheiro mecânico, de nacionalidade norte-americana e notório no estudo das teorias clássicas de administração de empresas. Nunca foi gestor ou administrador de uma empresa, mas escreveu obras científicas sobre teorias de administração das organizações. Introduziu </a:t>
            </a:r>
            <a:r>
              <a:rPr lang="pt-PT" sz="2700" b="1" dirty="0">
                <a:latin typeface="Garamond" panose="02020404030301010803" pitchFamily="18" charset="0"/>
              </a:rPr>
              <a:t>abordagem da administração científica da organização</a:t>
            </a:r>
            <a:r>
              <a:rPr lang="pt-PT" sz="2700" dirty="0">
                <a:latin typeface="Garamond" panose="02020404030301010803" pitchFamily="18" charset="0"/>
              </a:rPr>
              <a:t>, em termos de normas, estruturas, métodos e modelos de administração das organizações</a:t>
            </a:r>
            <a:r>
              <a:rPr lang="pt-PT" sz="2700" dirty="0" smtClean="0">
                <a:latin typeface="Garamond" panose="02020404030301010803" pitchFamily="18" charset="0"/>
              </a:rPr>
              <a:t>.</a:t>
            </a:r>
          </a:p>
          <a:p>
            <a:pPr algn="just"/>
            <a:endParaRPr lang="pt-BR" sz="2700" dirty="0">
              <a:latin typeface="Garamond" panose="02020404030301010803" pitchFamily="18" charset="0"/>
            </a:endParaRPr>
          </a:p>
        </p:txBody>
      </p:sp>
    </p:spTree>
    <p:extLst>
      <p:ext uri="{BB962C8B-B14F-4D97-AF65-F5344CB8AC3E}">
        <p14:creationId xmlns:p14="http://schemas.microsoft.com/office/powerpoint/2010/main" val="71264121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981200" y="1371600"/>
            <a:ext cx="8229600" cy="4648200"/>
          </a:xfrm>
        </p:spPr>
        <p:txBody>
          <a:bodyPr/>
          <a:lstStyle/>
          <a:p>
            <a:pPr algn="ctr" eaLnBrk="1" hangingPunct="1">
              <a:buFont typeface="Wingdings 3" panose="05040102010807070707" pitchFamily="18" charset="2"/>
              <a:buNone/>
            </a:pPr>
            <a:r>
              <a:rPr lang="en-US" sz="1400" b="1"/>
              <a:t>Tese:    </a:t>
            </a:r>
            <a:r>
              <a:rPr lang="en-US" sz="1500" i="1"/>
              <a:t>Existe um interesse único entre o empregador e o empregado, estabelecendo-se entre eles uma relação de dependência no processo laboral.</a:t>
            </a:r>
            <a:endParaRPr lang="en-US" sz="1500"/>
          </a:p>
        </p:txBody>
      </p:sp>
      <p:sp>
        <p:nvSpPr>
          <p:cNvPr id="2" name="Title 1"/>
          <p:cNvSpPr>
            <a:spLocks noGrp="1"/>
          </p:cNvSpPr>
          <p:nvPr>
            <p:ph type="title"/>
          </p:nvPr>
        </p:nvSpPr>
        <p:spPr>
          <a:xfrm>
            <a:off x="1981200" y="292100"/>
            <a:ext cx="8229600" cy="622300"/>
          </a:xfrm>
        </p:spPr>
        <p:txBody>
          <a:bodyPr>
            <a:normAutofit fontScale="90000"/>
          </a:bodyPr>
          <a:lstStyle/>
          <a:p>
            <a:pPr>
              <a:defRPr/>
            </a:pPr>
            <a:r>
              <a:rPr lang="en-US" sz="1600" dirty="0"/>
              <a:t/>
            </a:r>
            <a:br>
              <a:rPr lang="en-US" sz="1600" dirty="0"/>
            </a:br>
            <a:r>
              <a:rPr lang="en-US" sz="1600" dirty="0"/>
              <a:t/>
            </a:r>
            <a:br>
              <a:rPr lang="en-US" sz="1600" dirty="0"/>
            </a:br>
            <a:r>
              <a:rPr lang="en-US" sz="1600" dirty="0"/>
              <a:t/>
            </a:r>
            <a:br>
              <a:rPr lang="en-US" sz="1600" dirty="0"/>
            </a:br>
            <a:r>
              <a:rPr lang="en-US" sz="2000" dirty="0">
                <a:latin typeface="Times New Roman" pitchFamily="18" charset="0"/>
                <a:cs typeface="Times New Roman" pitchFamily="18" charset="0"/>
              </a:rPr>
              <a:t>O </a:t>
            </a:r>
            <a:r>
              <a:rPr lang="en-US" sz="2000" dirty="0" err="1">
                <a:latin typeface="Times New Roman" pitchFamily="18" charset="0"/>
                <a:cs typeface="Times New Roman" pitchFamily="18" charset="0"/>
              </a:rPr>
              <a:t>fundador</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administração</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cientifica</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foi</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Friederick</a:t>
            </a:r>
            <a:r>
              <a:rPr lang="en-US" sz="2000" dirty="0">
                <a:latin typeface="Times New Roman" pitchFamily="18" charset="0"/>
                <a:cs typeface="Times New Roman" pitchFamily="18" charset="0"/>
              </a:rPr>
              <a:t> Winslow Taylor (1856-1915)</a:t>
            </a:r>
            <a:br>
              <a:rPr lang="en-US" sz="2000" dirty="0">
                <a:latin typeface="Times New Roman" pitchFamily="18" charset="0"/>
                <a:cs typeface="Times New Roman" pitchFamily="18" charset="0"/>
              </a:rPr>
            </a:br>
            <a:r>
              <a:rPr lang="en-US" sz="2000" dirty="0">
                <a:latin typeface="Times New Roman" pitchFamily="18" charset="0"/>
                <a:cs typeface="Times New Roman" pitchFamily="18" charset="0"/>
              </a:rPr>
              <a:t>______________________________________________________________________</a:t>
            </a:r>
            <a:br>
              <a:rPr lang="en-US" sz="2000"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4069419710"/>
              </p:ext>
            </p:extLst>
          </p:nvPr>
        </p:nvGraphicFramePr>
        <p:xfrm>
          <a:off x="1262130" y="2514599"/>
          <a:ext cx="3081270" cy="2572555"/>
        </p:xfrm>
        <a:graphic>
          <a:graphicData uri="http://schemas.openxmlformats.org/drawingml/2006/table">
            <a:tbl>
              <a:tblPr firstRow="1" bandRow="1">
                <a:tableStyleId>{F5AB1C69-6EDB-4FF4-983F-18BD219EF322}</a:tableStyleId>
              </a:tblPr>
              <a:tblGrid>
                <a:gridCol w="3081270"/>
              </a:tblGrid>
              <a:tr h="580531">
                <a:tc>
                  <a:txBody>
                    <a:bodyPr/>
                    <a:lstStyle/>
                    <a:p>
                      <a:r>
                        <a:rPr lang="en-US" sz="1400" dirty="0" err="1" smtClean="0"/>
                        <a:t>Elimina</a:t>
                      </a:r>
                      <a:r>
                        <a:rPr lang="pt-PT" sz="1400" dirty="0" err="1" smtClean="0"/>
                        <a:t>ção</a:t>
                      </a:r>
                      <a:r>
                        <a:rPr lang="pt-PT" sz="1400" baseline="0" dirty="0" smtClean="0"/>
                        <a:t> de </a:t>
                      </a:r>
                      <a:r>
                        <a:rPr lang="pt-PT" sz="1400" baseline="0" dirty="0" err="1" smtClean="0"/>
                        <a:t>desperdicios</a:t>
                      </a:r>
                      <a:endParaRPr lang="en-US" sz="1400" dirty="0"/>
                    </a:p>
                  </a:txBody>
                  <a:tcPr/>
                </a:tc>
              </a:tr>
              <a:tr h="1992024">
                <a:tc>
                  <a:txBody>
                    <a:bodyPr/>
                    <a:lstStyle/>
                    <a:p>
                      <a:pPr marL="119063" indent="-119063" algn="just">
                        <a:buFont typeface="Arial" pitchFamily="34" charset="0"/>
                        <a:buChar char="•"/>
                      </a:pPr>
                      <a:r>
                        <a:rPr kumimoji="0" lang="pt-PT" sz="1400" kern="1200" dirty="0" smtClean="0">
                          <a:solidFill>
                            <a:schemeClr val="dk1"/>
                          </a:solidFill>
                          <a:latin typeface="Garamond" pitchFamily="18" charset="0"/>
                          <a:ea typeface="+mn-ea"/>
                          <a:cs typeface="+mn-cs"/>
                        </a:rPr>
                        <a:t>Melhorar a qualidade dos produtos, por meio da diminuição dos métodos empíricos</a:t>
                      </a:r>
                    </a:p>
                    <a:p>
                      <a:pPr marL="119063" indent="-119063" algn="just">
                        <a:buFont typeface="Arial" pitchFamily="34" charset="0"/>
                        <a:buNone/>
                      </a:pPr>
                      <a:endParaRPr kumimoji="0" lang="pt-PT" sz="1400" kern="1200" dirty="0" smtClean="0">
                        <a:solidFill>
                          <a:schemeClr val="dk1"/>
                        </a:solidFill>
                        <a:latin typeface="Garamond" pitchFamily="18" charset="0"/>
                        <a:ea typeface="+mn-ea"/>
                        <a:cs typeface="+mn-cs"/>
                      </a:endParaRPr>
                    </a:p>
                    <a:p>
                      <a:pPr marL="119063" indent="-119063" algn="just">
                        <a:buFont typeface="Arial" pitchFamily="34" charset="0"/>
                        <a:buChar char="•"/>
                      </a:pPr>
                      <a:r>
                        <a:rPr kumimoji="0" lang="en-US" sz="1400" kern="1200" dirty="0" err="1" smtClean="0">
                          <a:solidFill>
                            <a:schemeClr val="dk1"/>
                          </a:solidFill>
                          <a:latin typeface="Garamond" pitchFamily="18" charset="0"/>
                          <a:ea typeface="+mn-ea"/>
                          <a:cs typeface="+mn-cs"/>
                        </a:rPr>
                        <a:t>Padronização</a:t>
                      </a:r>
                      <a:r>
                        <a:rPr kumimoji="0" lang="en-US" sz="1400" kern="1200" dirty="0" smtClean="0">
                          <a:solidFill>
                            <a:schemeClr val="dk1"/>
                          </a:solidFill>
                          <a:latin typeface="Garamond" pitchFamily="18" charset="0"/>
                          <a:ea typeface="+mn-ea"/>
                          <a:cs typeface="+mn-cs"/>
                        </a:rPr>
                        <a:t> dos </a:t>
                      </a:r>
                      <a:r>
                        <a:rPr kumimoji="0" lang="en-US" sz="1400" kern="1200" dirty="0" err="1" smtClean="0">
                          <a:solidFill>
                            <a:schemeClr val="dk1"/>
                          </a:solidFill>
                          <a:latin typeface="Garamond" pitchFamily="18" charset="0"/>
                          <a:ea typeface="+mn-ea"/>
                          <a:cs typeface="+mn-cs"/>
                        </a:rPr>
                        <a:t>processos</a:t>
                      </a:r>
                      <a:r>
                        <a:rPr kumimoji="0" lang="en-US" sz="1400" kern="1200" dirty="0" smtClean="0">
                          <a:solidFill>
                            <a:schemeClr val="dk1"/>
                          </a:solidFill>
                          <a:latin typeface="Garamond" pitchFamily="18" charset="0"/>
                          <a:ea typeface="+mn-ea"/>
                          <a:cs typeface="+mn-cs"/>
                        </a:rPr>
                        <a:t> de </a:t>
                      </a:r>
                      <a:r>
                        <a:rPr kumimoji="0" lang="en-US" sz="1400" kern="1200" dirty="0" err="1" smtClean="0">
                          <a:solidFill>
                            <a:schemeClr val="dk1"/>
                          </a:solidFill>
                          <a:latin typeface="Garamond" pitchFamily="18" charset="0"/>
                          <a:ea typeface="+mn-ea"/>
                          <a:cs typeface="+mn-cs"/>
                        </a:rPr>
                        <a:t>produção</a:t>
                      </a:r>
                      <a:endParaRPr kumimoji="0" lang="en-US" sz="1400" kern="1200" dirty="0" smtClean="0">
                        <a:solidFill>
                          <a:schemeClr val="dk1"/>
                        </a:solidFill>
                        <a:latin typeface="Garamond" pitchFamily="18" charset="0"/>
                        <a:ea typeface="+mn-ea"/>
                        <a:cs typeface="+mn-cs"/>
                      </a:endParaRPr>
                    </a:p>
                  </a:txBody>
                  <a:tcPr/>
                </a:tc>
              </a:tr>
            </a:tbl>
          </a:graphicData>
        </a:graphic>
      </p:graphicFrame>
      <p:graphicFrame>
        <p:nvGraphicFramePr>
          <p:cNvPr id="5" name="Table 4"/>
          <p:cNvGraphicFramePr>
            <a:graphicFrameLocks noGrp="1"/>
          </p:cNvGraphicFramePr>
          <p:nvPr/>
        </p:nvGraphicFramePr>
        <p:xfrm>
          <a:off x="4876800" y="2514600"/>
          <a:ext cx="2667000" cy="3724890"/>
        </p:xfrm>
        <a:graphic>
          <a:graphicData uri="http://schemas.openxmlformats.org/drawingml/2006/table">
            <a:tbl>
              <a:tblPr firstRow="1" bandRow="1">
                <a:tableStyleId>{F5AB1C69-6EDB-4FF4-983F-18BD219EF322}</a:tableStyleId>
              </a:tblPr>
              <a:tblGrid>
                <a:gridCol w="2667000"/>
              </a:tblGrid>
              <a:tr h="518098">
                <a:tc>
                  <a:txBody>
                    <a:bodyPr/>
                    <a:lstStyle/>
                    <a:p>
                      <a:r>
                        <a:rPr lang="pt-PT" sz="1400" dirty="0" smtClean="0"/>
                        <a:t>Carácter cientifico do processo produtivo</a:t>
                      </a:r>
                      <a:endParaRPr lang="en-US" sz="1400" dirty="0"/>
                    </a:p>
                  </a:txBody>
                  <a:tcPr marT="45715" marB="45715"/>
                </a:tc>
              </a:tr>
              <a:tr h="3204590">
                <a:tc>
                  <a:txBody>
                    <a:bodyPr/>
                    <a:lstStyle/>
                    <a:p>
                      <a:pPr marL="119063" indent="-119063" algn="just" eaLnBrk="1" hangingPunct="1">
                        <a:lnSpc>
                          <a:spcPct val="90000"/>
                        </a:lnSpc>
                        <a:buFont typeface="Arial" pitchFamily="34" charset="0"/>
                        <a:buChar char="•"/>
                      </a:pPr>
                      <a:r>
                        <a:rPr lang="en-US" sz="1400" baseline="0" dirty="0" smtClean="0">
                          <a:latin typeface="Garamond" pitchFamily="18" charset="0"/>
                        </a:rPr>
                        <a:t> </a:t>
                      </a:r>
                      <a:r>
                        <a:rPr lang="en-US" sz="1400" b="0" baseline="0" dirty="0" err="1" smtClean="0">
                          <a:latin typeface="Garamond" pitchFamily="18" charset="0"/>
                        </a:rPr>
                        <a:t>I</a:t>
                      </a:r>
                      <a:r>
                        <a:rPr lang="en-US" sz="1400" b="0" dirty="0" err="1" smtClean="0">
                          <a:latin typeface="Garamond" pitchFamily="18" charset="0"/>
                        </a:rPr>
                        <a:t>dealizou</a:t>
                      </a:r>
                      <a:r>
                        <a:rPr lang="en-US" sz="1400" b="0" dirty="0" smtClean="0">
                          <a:latin typeface="Garamond" pitchFamily="18" charset="0"/>
                        </a:rPr>
                        <a:t> o </a:t>
                      </a:r>
                      <a:r>
                        <a:rPr lang="en-US" sz="1400" b="0" i="1" dirty="0" smtClean="0">
                          <a:latin typeface="Garamond" pitchFamily="18" charset="0"/>
                        </a:rPr>
                        <a:t>Scientific Management,</a:t>
                      </a:r>
                      <a:r>
                        <a:rPr lang="en-US" sz="1400" b="0" i="1" baseline="0" dirty="0" smtClean="0">
                          <a:latin typeface="Garamond" pitchFamily="18" charset="0"/>
                        </a:rPr>
                        <a:t> </a:t>
                      </a:r>
                      <a:r>
                        <a:rPr lang="en-US" sz="1400" b="0" dirty="0" err="1" smtClean="0">
                          <a:latin typeface="Garamond" pitchFamily="18" charset="0"/>
                        </a:rPr>
                        <a:t>também</a:t>
                      </a:r>
                      <a:r>
                        <a:rPr lang="en-US" sz="1400" b="0" dirty="0" smtClean="0">
                          <a:latin typeface="Garamond" pitchFamily="18" charset="0"/>
                        </a:rPr>
                        <a:t> </a:t>
                      </a:r>
                      <a:r>
                        <a:rPr lang="en-US" sz="1400" b="0" dirty="0" err="1" smtClean="0">
                          <a:latin typeface="Garamond" pitchFamily="18" charset="0"/>
                        </a:rPr>
                        <a:t>difundido</a:t>
                      </a:r>
                      <a:r>
                        <a:rPr lang="en-US" sz="1400" b="0" dirty="0" smtClean="0">
                          <a:latin typeface="Garamond" pitchFamily="18" charset="0"/>
                        </a:rPr>
                        <a:t> </a:t>
                      </a:r>
                      <a:r>
                        <a:rPr lang="en-US" sz="1400" b="0" dirty="0" err="1" smtClean="0">
                          <a:latin typeface="Garamond" pitchFamily="18" charset="0"/>
                        </a:rPr>
                        <a:t>como</a:t>
                      </a:r>
                      <a:r>
                        <a:rPr lang="en-US" sz="1400" b="0" dirty="0" smtClean="0">
                          <a:latin typeface="Garamond" pitchFamily="18" charset="0"/>
                        </a:rPr>
                        <a:t> </a:t>
                      </a:r>
                      <a:r>
                        <a:rPr lang="en-US" sz="1400" b="1" dirty="0" smtClean="0">
                          <a:solidFill>
                            <a:srgbClr val="3333CC"/>
                          </a:solidFill>
                          <a:latin typeface="Garamond" pitchFamily="18" charset="0"/>
                        </a:rPr>
                        <a:t>Organização</a:t>
                      </a:r>
                      <a:r>
                        <a:rPr lang="en-US" sz="1400" b="1" baseline="0" dirty="0" smtClean="0">
                          <a:solidFill>
                            <a:srgbClr val="3333CC"/>
                          </a:solidFill>
                          <a:latin typeface="Garamond" pitchFamily="18" charset="0"/>
                        </a:rPr>
                        <a:t> </a:t>
                      </a:r>
                      <a:r>
                        <a:rPr lang="en-US" sz="1400" b="1" baseline="0" dirty="0" err="1" smtClean="0">
                          <a:solidFill>
                            <a:srgbClr val="3333CC"/>
                          </a:solidFill>
                          <a:latin typeface="Garamond" pitchFamily="18" charset="0"/>
                        </a:rPr>
                        <a:t>Racional</a:t>
                      </a:r>
                      <a:r>
                        <a:rPr lang="en-US" sz="1400" b="1" baseline="0" dirty="0" smtClean="0">
                          <a:solidFill>
                            <a:srgbClr val="3333CC"/>
                          </a:solidFill>
                          <a:latin typeface="Garamond" pitchFamily="18" charset="0"/>
                        </a:rPr>
                        <a:t> do </a:t>
                      </a:r>
                      <a:r>
                        <a:rPr lang="en-US" sz="1400" b="1" baseline="0" dirty="0" err="1" smtClean="0">
                          <a:solidFill>
                            <a:srgbClr val="3333CC"/>
                          </a:solidFill>
                          <a:latin typeface="Garamond" pitchFamily="18" charset="0"/>
                        </a:rPr>
                        <a:t>Trabalho</a:t>
                      </a:r>
                      <a:r>
                        <a:rPr lang="en-US" sz="1400" b="1" baseline="0" dirty="0" smtClean="0">
                          <a:solidFill>
                            <a:srgbClr val="3333CC"/>
                          </a:solidFill>
                          <a:latin typeface="Garamond" pitchFamily="18" charset="0"/>
                        </a:rPr>
                        <a:t> </a:t>
                      </a:r>
                      <a:r>
                        <a:rPr lang="en-US" sz="1400" b="0" baseline="0" dirty="0" smtClean="0">
                          <a:latin typeface="Garamond" pitchFamily="18" charset="0"/>
                        </a:rPr>
                        <a:t>(</a:t>
                      </a:r>
                      <a:r>
                        <a:rPr lang="en-US" sz="1400" b="0" dirty="0" smtClean="0">
                          <a:latin typeface="Garamond" pitchFamily="18" charset="0"/>
                        </a:rPr>
                        <a:t>ORT)</a:t>
                      </a:r>
                      <a:r>
                        <a:rPr lang="en-US" sz="1400" b="0" baseline="0" dirty="0" smtClean="0">
                          <a:latin typeface="Garamond" pitchFamily="18" charset="0"/>
                        </a:rPr>
                        <a:t> </a:t>
                      </a:r>
                      <a:r>
                        <a:rPr lang="en-US" sz="1400" b="0" baseline="0" dirty="0" err="1" smtClean="0">
                          <a:latin typeface="Garamond" pitchFamily="18" charset="0"/>
                        </a:rPr>
                        <a:t>que</a:t>
                      </a:r>
                      <a:r>
                        <a:rPr lang="en-US" sz="1400" b="0" baseline="0" dirty="0" smtClean="0">
                          <a:latin typeface="Garamond" pitchFamily="18" charset="0"/>
                        </a:rPr>
                        <a:t> </a:t>
                      </a:r>
                      <a:r>
                        <a:rPr lang="en-US" sz="1400" b="0" baseline="0" dirty="0" err="1" smtClean="0">
                          <a:latin typeface="Garamond" pitchFamily="18" charset="0"/>
                        </a:rPr>
                        <a:t>tinha</a:t>
                      </a:r>
                      <a:r>
                        <a:rPr lang="en-US" sz="1400" b="0" baseline="0" dirty="0" smtClean="0">
                          <a:latin typeface="Garamond" pitchFamily="18" charset="0"/>
                        </a:rPr>
                        <a:t> </a:t>
                      </a:r>
                      <a:r>
                        <a:rPr lang="en-US" sz="1400" b="0" baseline="0" dirty="0" err="1" smtClean="0">
                          <a:latin typeface="Garamond" pitchFamily="18" charset="0"/>
                        </a:rPr>
                        <a:t>como</a:t>
                      </a:r>
                      <a:r>
                        <a:rPr lang="en-US" sz="1400" b="0" baseline="0" dirty="0" smtClean="0">
                          <a:latin typeface="Garamond" pitchFamily="18" charset="0"/>
                        </a:rPr>
                        <a:t> </a:t>
                      </a:r>
                      <a:r>
                        <a:rPr lang="en-US" sz="1400" b="0" baseline="0" dirty="0" err="1" smtClean="0">
                          <a:latin typeface="Garamond" pitchFamily="18" charset="0"/>
                        </a:rPr>
                        <a:t>fundamentos</a:t>
                      </a:r>
                      <a:r>
                        <a:rPr lang="en-US" sz="1400" b="0" baseline="0" dirty="0" smtClean="0">
                          <a:latin typeface="Garamond" pitchFamily="18" charset="0"/>
                        </a:rPr>
                        <a:t>:</a:t>
                      </a:r>
                    </a:p>
                    <a:p>
                      <a:pPr marL="119063" indent="-119063" algn="just" eaLnBrk="1" hangingPunct="1">
                        <a:lnSpc>
                          <a:spcPct val="90000"/>
                        </a:lnSpc>
                        <a:buFont typeface="Arial" pitchFamily="34" charset="0"/>
                        <a:buNone/>
                      </a:pPr>
                      <a:endParaRPr lang="en-US" sz="1400" b="0" baseline="0" dirty="0" smtClean="0">
                        <a:latin typeface="Garamond" pitchFamily="18" charset="0"/>
                      </a:endParaRPr>
                    </a:p>
                    <a:p>
                      <a:pPr marL="119063" indent="-119063" algn="just" eaLnBrk="1" hangingPunct="1">
                        <a:lnSpc>
                          <a:spcPct val="90000"/>
                        </a:lnSpc>
                        <a:buFont typeface="Wingdings" pitchFamily="2" charset="2"/>
                        <a:buChar char="Ø"/>
                      </a:pPr>
                      <a:r>
                        <a:rPr lang="pt-PT" sz="1300" b="0" i="0" dirty="0" smtClean="0">
                          <a:latin typeface="Garamond" pitchFamily="18" charset="0"/>
                        </a:rPr>
                        <a:t> Análise do W e estudo dos tempos e movimentos</a:t>
                      </a:r>
                    </a:p>
                    <a:p>
                      <a:pPr marL="119063" indent="-119063" algn="just" eaLnBrk="1" hangingPunct="1">
                        <a:lnSpc>
                          <a:spcPct val="90000"/>
                        </a:lnSpc>
                        <a:buFont typeface="Wingdings" pitchFamily="2" charset="2"/>
                        <a:buChar char="Ø"/>
                      </a:pPr>
                      <a:r>
                        <a:rPr lang="pt-PT" sz="1300" b="0" i="0" dirty="0" smtClean="0">
                          <a:latin typeface="Garamond" pitchFamily="18" charset="0"/>
                        </a:rPr>
                        <a:t>Estudo da fadiga</a:t>
                      </a:r>
                      <a:r>
                        <a:rPr lang="pt-PT" sz="1300" b="0" i="0" baseline="0" dirty="0" smtClean="0">
                          <a:latin typeface="Garamond" pitchFamily="18" charset="0"/>
                        </a:rPr>
                        <a:t> humana</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Divisão do trabalho e especialização do operário</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Desenho de cargos e tarefas</a:t>
                      </a:r>
                    </a:p>
                    <a:p>
                      <a:pPr marL="119063" marR="0" indent="-119063" algn="just" defTabSz="914400" rtl="0" eaLnBrk="1" fontAlgn="auto" latinLnBrk="0" hangingPunct="1">
                        <a:lnSpc>
                          <a:spcPct val="90000"/>
                        </a:lnSpc>
                        <a:spcBef>
                          <a:spcPts val="0"/>
                        </a:spcBef>
                        <a:spcAft>
                          <a:spcPts val="0"/>
                        </a:spcAft>
                        <a:buClrTx/>
                        <a:buSzTx/>
                        <a:buFont typeface="Wingdings" pitchFamily="2" charset="2"/>
                        <a:buChar char="Ø"/>
                        <a:tabLst/>
                        <a:defRPr/>
                      </a:pPr>
                      <a:r>
                        <a:rPr lang="en-US" sz="1300" i="0" dirty="0" err="1" smtClean="0">
                          <a:latin typeface="Garamond" pitchFamily="18" charset="0"/>
                        </a:rPr>
                        <a:t>Incentivos</a:t>
                      </a:r>
                      <a:r>
                        <a:rPr lang="en-US" sz="1300" i="0" dirty="0" smtClean="0">
                          <a:latin typeface="Garamond" pitchFamily="18" charset="0"/>
                        </a:rPr>
                        <a:t> </a:t>
                      </a:r>
                      <a:r>
                        <a:rPr lang="en-US" sz="1300" i="0" dirty="0" err="1" smtClean="0">
                          <a:latin typeface="Garamond" pitchFamily="18" charset="0"/>
                        </a:rPr>
                        <a:t>salariais</a:t>
                      </a:r>
                      <a:r>
                        <a:rPr lang="en-US" sz="1300" i="0" dirty="0" smtClean="0">
                          <a:latin typeface="Garamond" pitchFamily="18" charset="0"/>
                        </a:rPr>
                        <a:t> e </a:t>
                      </a:r>
                      <a:r>
                        <a:rPr lang="en-US" sz="1300" i="0" dirty="0" err="1" smtClean="0">
                          <a:latin typeface="Garamond" pitchFamily="18" charset="0"/>
                        </a:rPr>
                        <a:t>prémios</a:t>
                      </a:r>
                      <a:r>
                        <a:rPr lang="en-US" sz="1300" i="0" dirty="0" smtClean="0">
                          <a:latin typeface="Garamond" pitchFamily="18" charset="0"/>
                        </a:rPr>
                        <a:t> de </a:t>
                      </a:r>
                      <a:r>
                        <a:rPr lang="en-US" sz="1300" i="0" dirty="0" err="1" smtClean="0">
                          <a:latin typeface="Garamond" pitchFamily="18" charset="0"/>
                        </a:rPr>
                        <a:t>produção</a:t>
                      </a:r>
                      <a:endParaRPr lang="en-US" sz="1300" i="0" dirty="0" smtClean="0">
                        <a:latin typeface="Garamond" pitchFamily="18" charset="0"/>
                      </a:endParaRPr>
                    </a:p>
                    <a:p>
                      <a:pPr marL="119063" indent="-119063" algn="just" eaLnBrk="1" hangingPunct="1">
                        <a:lnSpc>
                          <a:spcPct val="90000"/>
                        </a:lnSpc>
                        <a:buFont typeface="Wingdings" pitchFamily="2" charset="2"/>
                        <a:buChar char="Ø"/>
                      </a:pPr>
                      <a:r>
                        <a:rPr lang="pt-PT" sz="1300" b="0" i="0" baseline="0" dirty="0" smtClean="0">
                          <a:latin typeface="Garamond" pitchFamily="18" charset="0"/>
                        </a:rPr>
                        <a:t> Conceito de </a:t>
                      </a:r>
                      <a:r>
                        <a:rPr lang="pt-PT" sz="1300" b="0" i="0" baseline="0" dirty="0" err="1" smtClean="0">
                          <a:latin typeface="Garamond" pitchFamily="18" charset="0"/>
                        </a:rPr>
                        <a:t>homo-economicus</a:t>
                      </a:r>
                      <a:endParaRPr lang="pt-PT" sz="1300" b="0" i="0" baseline="0" dirty="0" smtClean="0">
                        <a:latin typeface="Garamond" pitchFamily="18" charset="0"/>
                      </a:endParaRPr>
                    </a:p>
                    <a:p>
                      <a:pPr marL="119063" indent="-119063" algn="just" eaLnBrk="1" hangingPunct="1">
                        <a:lnSpc>
                          <a:spcPct val="90000"/>
                        </a:lnSpc>
                        <a:buFont typeface="Wingdings" pitchFamily="2" charset="2"/>
                        <a:buChar char="Ø"/>
                      </a:pPr>
                      <a:r>
                        <a:rPr lang="pt-PT" sz="1300" b="0" i="0" baseline="0" dirty="0" smtClean="0">
                          <a:latin typeface="Garamond" pitchFamily="18" charset="0"/>
                        </a:rPr>
                        <a:t>Padronização dos métodos de W</a:t>
                      </a:r>
                    </a:p>
                    <a:p>
                      <a:pPr marL="119063" indent="-119063" algn="just" eaLnBrk="1" hangingPunct="1">
                        <a:lnSpc>
                          <a:spcPct val="90000"/>
                        </a:lnSpc>
                        <a:buFont typeface="Wingdings" pitchFamily="2" charset="2"/>
                        <a:buChar char="Ø"/>
                      </a:pPr>
                      <a:r>
                        <a:rPr lang="pt-PT" sz="1300" b="0" i="0" baseline="0" dirty="0" smtClean="0">
                          <a:latin typeface="Garamond" pitchFamily="18" charset="0"/>
                        </a:rPr>
                        <a:t>Supervisão funcional</a:t>
                      </a:r>
                    </a:p>
                  </a:txBody>
                  <a:tcPr marT="45715" marB="45715"/>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268453405"/>
              </p:ext>
            </p:extLst>
          </p:nvPr>
        </p:nvGraphicFramePr>
        <p:xfrm>
          <a:off x="8001000" y="2514599"/>
          <a:ext cx="3525592" cy="2752859"/>
        </p:xfrm>
        <a:graphic>
          <a:graphicData uri="http://schemas.openxmlformats.org/drawingml/2006/table">
            <a:tbl>
              <a:tblPr firstRow="1" bandRow="1">
                <a:tableStyleId>{F5AB1C69-6EDB-4FF4-983F-18BD219EF322}</a:tableStyleId>
              </a:tblPr>
              <a:tblGrid>
                <a:gridCol w="3525592"/>
              </a:tblGrid>
              <a:tr h="419646">
                <a:tc>
                  <a:txBody>
                    <a:bodyPr/>
                    <a:lstStyle/>
                    <a:p>
                      <a:r>
                        <a:rPr lang="pt-PT" sz="1400" dirty="0" smtClean="0"/>
                        <a:t>Eficiência </a:t>
                      </a:r>
                      <a:endParaRPr lang="en-US" sz="1400" dirty="0"/>
                    </a:p>
                  </a:txBody>
                  <a:tcPr marT="45738" marB="45738"/>
                </a:tc>
              </a:tr>
              <a:tr h="2333213">
                <a:tc>
                  <a:txBody>
                    <a:bodyPr/>
                    <a:lstStyle/>
                    <a:p>
                      <a:pPr marL="58738" indent="-58738">
                        <a:buFont typeface="Arial" pitchFamily="34" charset="0"/>
                        <a:buChar char="•"/>
                      </a:pPr>
                      <a:r>
                        <a:rPr lang="pt-PT" sz="1400" dirty="0" smtClean="0"/>
                        <a:t> </a:t>
                      </a:r>
                      <a:r>
                        <a:rPr lang="pt-PT" sz="1400" dirty="0" smtClean="0">
                          <a:latin typeface="Garamond" pitchFamily="18" charset="0"/>
                        </a:rPr>
                        <a:t>Introduziu</a:t>
                      </a:r>
                      <a:r>
                        <a:rPr lang="pt-PT" sz="1400" baseline="0" dirty="0" smtClean="0">
                          <a:latin typeface="Garamond" pitchFamily="18" charset="0"/>
                        </a:rPr>
                        <a:t> os princípios de supervisão da fábrica: </a:t>
                      </a:r>
                    </a:p>
                    <a:p>
                      <a:pPr marL="225425" indent="-58738">
                        <a:buFont typeface="Wingdings" pitchFamily="2" charset="2"/>
                        <a:buChar char="Ø"/>
                      </a:pPr>
                      <a:r>
                        <a:rPr lang="pt-PT" sz="1400" baseline="0" dirty="0" smtClean="0">
                          <a:latin typeface="Garamond" pitchFamily="18" charset="0"/>
                        </a:rPr>
                        <a:t> Planeamento</a:t>
                      </a:r>
                    </a:p>
                    <a:p>
                      <a:pPr marL="225425" indent="-58738">
                        <a:buFont typeface="Wingdings" pitchFamily="2" charset="2"/>
                        <a:buChar char="Ø"/>
                      </a:pPr>
                      <a:r>
                        <a:rPr lang="pt-PT" sz="1400" baseline="0" dirty="0" smtClean="0">
                          <a:latin typeface="Garamond" pitchFamily="18" charset="0"/>
                        </a:rPr>
                        <a:t>Preparo</a:t>
                      </a:r>
                    </a:p>
                    <a:p>
                      <a:pPr marL="225425" indent="-58738">
                        <a:buFont typeface="Wingdings" pitchFamily="2" charset="2"/>
                        <a:buChar char="Ø"/>
                      </a:pPr>
                      <a:r>
                        <a:rPr lang="pt-PT" sz="1400" baseline="0" dirty="0" smtClean="0">
                          <a:latin typeface="Garamond" pitchFamily="18" charset="0"/>
                        </a:rPr>
                        <a:t>Execução</a:t>
                      </a:r>
                    </a:p>
                    <a:p>
                      <a:pPr marL="225425" indent="-58738">
                        <a:buFont typeface="Wingdings" pitchFamily="2" charset="2"/>
                        <a:buChar char="Ø"/>
                      </a:pPr>
                      <a:r>
                        <a:rPr lang="pt-PT" sz="1400" baseline="0" dirty="0" smtClean="0">
                          <a:latin typeface="Garamond" pitchFamily="18" charset="0"/>
                        </a:rPr>
                        <a:t>Controlo</a:t>
                      </a:r>
                    </a:p>
                  </a:txBody>
                  <a:tcPr marT="45738" marB="45738"/>
                </a:tc>
              </a:tr>
            </a:tbl>
          </a:graphicData>
        </a:graphic>
      </p:graphicFrame>
      <p:sp>
        <p:nvSpPr>
          <p:cNvPr id="7" name="Rectangle 6"/>
          <p:cNvSpPr/>
          <p:nvPr/>
        </p:nvSpPr>
        <p:spPr>
          <a:xfrm>
            <a:off x="1981200" y="1981200"/>
            <a:ext cx="8229600" cy="457200"/>
          </a:xfrm>
          <a:prstGeom prst="rect">
            <a:avLst/>
          </a:prstGeom>
        </p:spPr>
        <p:style>
          <a:lnRef idx="3">
            <a:schemeClr val="lt1"/>
          </a:lnRef>
          <a:fillRef idx="1">
            <a:schemeClr val="accent3"/>
          </a:fillRef>
          <a:effectRef idx="1">
            <a:schemeClr val="accent3"/>
          </a:effectRef>
          <a:fontRef idx="minor">
            <a:schemeClr val="lt1"/>
          </a:fontRef>
        </p:style>
        <p:txBody>
          <a:bodyPr anchor="ctr"/>
          <a:lstStyle/>
          <a:p>
            <a:pPr algn="ctr">
              <a:defRPr/>
            </a:pPr>
            <a:r>
              <a:rPr lang="en-US" dirty="0" err="1"/>
              <a:t>Fases</a:t>
            </a:r>
            <a:r>
              <a:rPr lang="en-US" dirty="0"/>
              <a:t> do </a:t>
            </a:r>
            <a:r>
              <a:rPr lang="en-US" dirty="0" err="1"/>
              <a:t>pensamento</a:t>
            </a:r>
            <a:r>
              <a:rPr lang="en-US" dirty="0"/>
              <a:t> de Taylor</a:t>
            </a:r>
          </a:p>
        </p:txBody>
      </p:sp>
      <p:sp>
        <p:nvSpPr>
          <p:cNvPr id="9" name="Right Arrow 8"/>
          <p:cNvSpPr/>
          <p:nvPr/>
        </p:nvSpPr>
        <p:spPr>
          <a:xfrm>
            <a:off x="4419600" y="3657600"/>
            <a:ext cx="304800" cy="4603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sp>
        <p:nvSpPr>
          <p:cNvPr id="10" name="Right Arrow 9"/>
          <p:cNvSpPr/>
          <p:nvPr/>
        </p:nvSpPr>
        <p:spPr>
          <a:xfrm>
            <a:off x="7620000" y="3581400"/>
            <a:ext cx="304800" cy="46038"/>
          </a:xfrm>
          <a:prstGeom prst="rightArrow">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defRPr/>
            </a:pPr>
            <a:endParaRPr lang="en-US"/>
          </a:p>
        </p:txBody>
      </p:sp>
      <p:graphicFrame>
        <p:nvGraphicFramePr>
          <p:cNvPr id="13" name="Table 12"/>
          <p:cNvGraphicFramePr>
            <a:graphicFrameLocks noGrp="1"/>
          </p:cNvGraphicFramePr>
          <p:nvPr/>
        </p:nvGraphicFramePr>
        <p:xfrm>
          <a:off x="5410200" y="6248401"/>
          <a:ext cx="5257800" cy="371475"/>
        </p:xfrm>
        <a:graphic>
          <a:graphicData uri="http://schemas.openxmlformats.org/drawingml/2006/table">
            <a:tbl>
              <a:tblPr firstRow="1" bandRow="1">
                <a:tableStyleId>{3B4B98B0-60AC-42C2-AFA5-B58CD77FA1E5}</a:tableStyleId>
              </a:tblPr>
              <a:tblGrid>
                <a:gridCol w="2520863"/>
                <a:gridCol w="2736937"/>
              </a:tblGrid>
              <a:tr h="371475">
                <a:tc>
                  <a:txBody>
                    <a:bodyPr/>
                    <a:lstStyle/>
                    <a:p>
                      <a:r>
                        <a:rPr lang="pt-PT" sz="1600" dirty="0" smtClean="0"/>
                        <a:t>Críticas</a:t>
                      </a:r>
                      <a:r>
                        <a:rPr lang="pt-PT" sz="1600" baseline="0" dirty="0" smtClean="0"/>
                        <a:t> à abordagem: </a:t>
                      </a:r>
                      <a:endParaRPr lang="en-US" sz="1600" dirty="0"/>
                    </a:p>
                  </a:txBody>
                  <a:tcPr marT="45798" marB="45798"/>
                </a:tc>
                <a:tc>
                  <a:txBody>
                    <a:bodyPr/>
                    <a:lstStyle/>
                    <a:p>
                      <a:r>
                        <a:rPr lang="pt-PT" sz="1800" dirty="0" smtClean="0"/>
                        <a:t> </a:t>
                      </a:r>
                      <a:r>
                        <a:rPr lang="pt-PT" sz="1800" b="0" dirty="0" smtClean="0"/>
                        <a:t>Trabalho de casa</a:t>
                      </a:r>
                      <a:endParaRPr lang="en-US" sz="1800" b="0" dirty="0"/>
                    </a:p>
                  </a:txBody>
                  <a:tcPr marT="45798" marB="45798"/>
                </a:tc>
              </a:tr>
            </a:tbl>
          </a:graphicData>
        </a:graphic>
      </p:graphicFrame>
    </p:spTree>
    <p:extLst>
      <p:ext uri="{BB962C8B-B14F-4D97-AF65-F5344CB8AC3E}">
        <p14:creationId xmlns:p14="http://schemas.microsoft.com/office/powerpoint/2010/main" val="165875998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 calcmode="lin" valueType="num">
                                      <p:cBhvr additive="base">
                                        <p:cTn id="7" dur="5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diamond(in)">
                                      <p:cBhvr>
                                        <p:cTn id="18" dur="2000"/>
                                        <p:tgtEl>
                                          <p:spTgt spid="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 presetClass="entr" presetSubtype="1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heckerboard(across)">
                                      <p:cBhvr>
                                        <p:cTn id="28" dur="500"/>
                                        <p:tgtEl>
                                          <p:spTgt spid="6"/>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13"/>
                                        </p:tgtEl>
                                        <p:attrNameLst>
                                          <p:attrName>style.visibility</p:attrName>
                                        </p:attrNameLst>
                                      </p:cBhvr>
                                      <p:to>
                                        <p:strVal val="visible"/>
                                      </p:to>
                                    </p:set>
                                    <p:anim calcmode="lin" valueType="num">
                                      <p:cBhvr additive="base">
                                        <p:cTn id="33" dur="500" fill="hold"/>
                                        <p:tgtEl>
                                          <p:spTgt spid="13"/>
                                        </p:tgtEl>
                                        <p:attrNameLst>
                                          <p:attrName>ppt_x</p:attrName>
                                        </p:attrNameLst>
                                      </p:cBhvr>
                                      <p:tavLst>
                                        <p:tav tm="0">
                                          <p:val>
                                            <p:strVal val="#ppt_x"/>
                                          </p:val>
                                        </p:tav>
                                        <p:tav tm="100000">
                                          <p:val>
                                            <p:strVal val="#ppt_x"/>
                                          </p:val>
                                        </p:tav>
                                      </p:tavLst>
                                    </p:anim>
                                    <p:anim calcmode="lin" valueType="num">
                                      <p:cBhvr additive="base">
                                        <p:cTn id="3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524000" y="1828800"/>
            <a:ext cx="8915400" cy="4114800"/>
          </a:xfrm>
        </p:spPr>
        <p:txBody>
          <a:bodyPr/>
          <a:lstStyle/>
          <a:p>
            <a:pPr algn="ctr" eaLnBrk="1" hangingPunct="1">
              <a:buFontTx/>
              <a:buNone/>
            </a:pPr>
            <a:r>
              <a:rPr lang="en-US" sz="4000" b="1">
                <a:solidFill>
                  <a:schemeClr val="hlink"/>
                </a:solidFill>
              </a:rPr>
              <a:t>2. ABORDAGEM</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ORGANIZAÇÃO ADMINISTRATIVA</a:t>
            </a:r>
          </a:p>
          <a:p>
            <a:pPr eaLnBrk="1" hangingPunct="1"/>
            <a:endParaRPr lang="en-US" smtClean="0">
              <a:solidFill>
                <a:schemeClr val="hlink"/>
              </a:solidFill>
            </a:endParaRPr>
          </a:p>
        </p:txBody>
      </p:sp>
    </p:spTree>
    <p:extLst>
      <p:ext uri="{BB962C8B-B14F-4D97-AF65-F5344CB8AC3E}">
        <p14:creationId xmlns:p14="http://schemas.microsoft.com/office/powerpoint/2010/main" val="1230540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798489" y="991673"/>
            <a:ext cx="10753859" cy="4951927"/>
          </a:xfrm>
        </p:spPr>
        <p:txBody>
          <a:bodyPr>
            <a:normAutofit lnSpcReduction="10000"/>
          </a:bodyPr>
          <a:lstStyle/>
          <a:p>
            <a:pPr marL="0" indent="0">
              <a:buNone/>
            </a:pPr>
            <a:r>
              <a:rPr lang="pt-PT" b="1" dirty="0">
                <a:latin typeface="Garamond" panose="02020404030301010803" pitchFamily="18" charset="0"/>
              </a:rPr>
              <a:t>Principais colaboradores e suas contribuições</a:t>
            </a:r>
            <a:endParaRPr lang="pt-BR" dirty="0">
              <a:latin typeface="Garamond" panose="02020404030301010803" pitchFamily="18" charset="0"/>
            </a:endParaRPr>
          </a:p>
          <a:p>
            <a:pPr marL="0" indent="0">
              <a:buNone/>
            </a:pPr>
            <a:r>
              <a:rPr lang="pt-PT" b="1" dirty="0"/>
              <a:t> </a:t>
            </a:r>
            <a:endParaRPr lang="pt-BR" dirty="0"/>
          </a:p>
          <a:p>
            <a:pPr lvl="0" algn="just"/>
            <a:r>
              <a:rPr lang="pt-PT" b="1" dirty="0">
                <a:latin typeface="Garamond" panose="02020404030301010803" pitchFamily="18" charset="0"/>
              </a:rPr>
              <a:t>Henry Ford</a:t>
            </a:r>
            <a:r>
              <a:rPr lang="pt-PT" dirty="0">
                <a:latin typeface="Garamond" panose="02020404030301010803" pitchFamily="18" charset="0"/>
              </a:rPr>
              <a:t> (1929), estudou administração científica e formulou os princípios da produção em massa, que é a fabricação de produtos não diferenciados em grandes quantidades, através de peças padronizadas e especialização do trabalhador. Ford inventou o processo de fabricação da linha de montagem que se tornou celebre como uma inovação revolucionária na expensão industrial a nível mundial. </a:t>
            </a:r>
            <a:endParaRPr lang="pt-BR" dirty="0">
              <a:latin typeface="Garamond" panose="02020404030301010803" pitchFamily="18" charset="0"/>
            </a:endParaRPr>
          </a:p>
          <a:p>
            <a:pPr lvl="0" algn="just"/>
            <a:r>
              <a:rPr lang="pt-PT" b="1" dirty="0">
                <a:latin typeface="Garamond" panose="02020404030301010803" pitchFamily="18" charset="0"/>
              </a:rPr>
              <a:t>Frank B. </a:t>
            </a:r>
            <a:r>
              <a:rPr lang="pt-PT" b="1" dirty="0" err="1">
                <a:latin typeface="Garamond" panose="02020404030301010803" pitchFamily="18" charset="0"/>
              </a:rPr>
              <a:t>Gilbreth</a:t>
            </a:r>
            <a:r>
              <a:rPr lang="pt-PT" b="1" dirty="0">
                <a:latin typeface="Garamond" panose="02020404030301010803" pitchFamily="18" charset="0"/>
              </a:rPr>
              <a:t> </a:t>
            </a:r>
            <a:r>
              <a:rPr lang="pt-PT" dirty="0">
                <a:latin typeface="Garamond" panose="02020404030301010803" pitchFamily="18" charset="0"/>
              </a:rPr>
              <a:t>(1937), estudou os micros movimentos na organização;</a:t>
            </a:r>
            <a:endParaRPr lang="pt-BR" dirty="0">
              <a:latin typeface="Garamond" panose="02020404030301010803" pitchFamily="18" charset="0"/>
            </a:endParaRPr>
          </a:p>
          <a:p>
            <a:pPr lvl="0" algn="just"/>
            <a:r>
              <a:rPr lang="pt-PT" b="1" dirty="0">
                <a:latin typeface="Garamond" panose="02020404030301010803" pitchFamily="18" charset="0"/>
              </a:rPr>
              <a:t>Lillian </a:t>
            </a:r>
            <a:r>
              <a:rPr lang="pt-PT" b="1" dirty="0" err="1">
                <a:latin typeface="Garamond" panose="02020404030301010803" pitchFamily="18" charset="0"/>
              </a:rPr>
              <a:t>Gilbreth</a:t>
            </a:r>
            <a:r>
              <a:rPr lang="pt-PT" b="1" dirty="0">
                <a:latin typeface="Garamond" panose="02020404030301010803" pitchFamily="18" charset="0"/>
              </a:rPr>
              <a:t> </a:t>
            </a:r>
            <a:r>
              <a:rPr lang="pt-PT" dirty="0">
                <a:latin typeface="Garamond" panose="02020404030301010803" pitchFamily="18" charset="0"/>
              </a:rPr>
              <a:t>(1937),</a:t>
            </a:r>
            <a:r>
              <a:rPr lang="pt-PT" b="1" dirty="0">
                <a:latin typeface="Garamond" panose="02020404030301010803" pitchFamily="18" charset="0"/>
              </a:rPr>
              <a:t> </a:t>
            </a:r>
            <a:r>
              <a:rPr lang="pt-PT" dirty="0">
                <a:latin typeface="Garamond" panose="02020404030301010803" pitchFamily="18" charset="0"/>
              </a:rPr>
              <a:t>introduziu a psicologia do trabalho;</a:t>
            </a:r>
            <a:endParaRPr lang="pt-BR" dirty="0">
              <a:latin typeface="Garamond" panose="02020404030301010803" pitchFamily="18" charset="0"/>
            </a:endParaRPr>
          </a:p>
          <a:p>
            <a:pPr lvl="0" algn="just"/>
            <a:r>
              <a:rPr lang="pt-PT" b="1" dirty="0">
                <a:latin typeface="Garamond" panose="02020404030301010803" pitchFamily="18" charset="0"/>
              </a:rPr>
              <a:t>Henry Lawrence </a:t>
            </a:r>
            <a:r>
              <a:rPr lang="pt-PT" b="1" dirty="0" err="1">
                <a:latin typeface="Garamond" panose="02020404030301010803" pitchFamily="18" charset="0"/>
              </a:rPr>
              <a:t>Gantt</a:t>
            </a:r>
            <a:r>
              <a:rPr lang="pt-PT" dirty="0">
                <a:latin typeface="Garamond" panose="02020404030301010803" pitchFamily="18" charset="0"/>
              </a:rPr>
              <a:t> (1946), estudou indivíduo e a sua tarefa na empresa.</a:t>
            </a:r>
            <a:endParaRPr lang="pt-BR" dirty="0">
              <a:latin typeface="Garamond" panose="02020404030301010803" pitchFamily="18" charset="0"/>
            </a:endParaRPr>
          </a:p>
          <a:p>
            <a:pPr algn="just" eaLnBrk="1" hangingPunct="1"/>
            <a:endParaRPr lang="en-US" dirty="0" smtClean="0">
              <a:solidFill>
                <a:schemeClr val="hlink"/>
              </a:solidFill>
              <a:latin typeface="Garamond" panose="02020404030301010803" pitchFamily="18" charset="0"/>
            </a:endParaRPr>
          </a:p>
        </p:txBody>
      </p:sp>
    </p:spTree>
    <p:extLst>
      <p:ext uri="{BB962C8B-B14F-4D97-AF65-F5344CB8AC3E}">
        <p14:creationId xmlns:p14="http://schemas.microsoft.com/office/powerpoint/2010/main" val="4012769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500" y="1009069"/>
            <a:ext cx="11216427" cy="4760666"/>
          </a:xfrm>
        </p:spPr>
        <p:txBody>
          <a:bodyPr>
            <a:normAutofit fontScale="90000"/>
          </a:bodyPr>
          <a:lstStyle/>
          <a:p>
            <a:pPr algn="just"/>
            <a:r>
              <a:rPr lang="pt-PT" sz="3100" b="1" dirty="0" smtClean="0">
                <a:latin typeface="Garamond" panose="02020404030301010803" pitchFamily="18" charset="0"/>
              </a:rPr>
              <a:t>Criticas  </a:t>
            </a:r>
            <a:r>
              <a:rPr lang="pt-PT" sz="3100" dirty="0" smtClean="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 principal </a:t>
            </a:r>
            <a:r>
              <a:rPr lang="pt-PT" sz="3100" b="1" dirty="0">
                <a:latin typeface="Garamond" panose="02020404030301010803" pitchFamily="18" charset="0"/>
              </a:rPr>
              <a:t>criticismo</a:t>
            </a:r>
            <a:r>
              <a:rPr lang="pt-PT" sz="3100" dirty="0">
                <a:latin typeface="Garamond" panose="02020404030301010803" pitchFamily="18" charset="0"/>
              </a:rPr>
              <a:t> feito à esta abordagem é de que é rígida, não deixa lugar para as situações de ocasião, </a:t>
            </a:r>
            <a:r>
              <a:rPr lang="pt-PT" sz="3100" b="1" dirty="0">
                <a:latin typeface="Garamond" panose="02020404030301010803" pitchFamily="18" charset="0"/>
              </a:rPr>
              <a:t>por exemplo, as mudanças decorrentes da introdução de novas tecnologias ou ter em conta o </a:t>
            </a:r>
            <a:r>
              <a:rPr lang="pt-PT" sz="3100" b="1" dirty="0" err="1">
                <a:latin typeface="Garamond" panose="02020404030301010803" pitchFamily="18" charset="0"/>
              </a:rPr>
              <a:t>factor</a:t>
            </a:r>
            <a:r>
              <a:rPr lang="pt-PT" sz="3100" b="1" dirty="0">
                <a:latin typeface="Garamond" panose="02020404030301010803" pitchFamily="18" charset="0"/>
              </a:rPr>
              <a:t> humano que possa alterar alguma estrutura ou parte da estrutura </a:t>
            </a:r>
            <a:r>
              <a:rPr lang="pt-PT" sz="3100" b="1" dirty="0" smtClean="0">
                <a:latin typeface="Garamond" panose="02020404030301010803" pitchFamily="18" charset="0"/>
              </a:rPr>
              <a:t>da organização</a:t>
            </a:r>
            <a:r>
              <a:rPr lang="pt-PT" b="1" dirty="0" smtClean="0"/>
              <a:t>.</a:t>
            </a:r>
            <a:br>
              <a:rPr lang="pt-PT" b="1" dirty="0" smtClean="0"/>
            </a:br>
            <a:r>
              <a:rPr lang="pt-PT" sz="3100" b="1" dirty="0">
                <a:latin typeface="Garamond" panose="02020404030301010803" pitchFamily="18" charset="0"/>
              </a:rPr>
              <a:t/>
            </a:r>
            <a:br>
              <a:rPr lang="pt-PT" sz="3100" b="1" dirty="0">
                <a:latin typeface="Garamond" panose="02020404030301010803" pitchFamily="18" charset="0"/>
              </a:rPr>
            </a:br>
            <a:r>
              <a:rPr lang="pt-PT" sz="3100" b="1" dirty="0">
                <a:latin typeface="Garamond" panose="02020404030301010803" pitchFamily="18" charset="0"/>
              </a:rPr>
              <a:t>Assim, as principais críticas feitas à esta abordagem são seguintes</a:t>
            </a:r>
            <a:r>
              <a:rPr lang="pt-PT" sz="3100" b="1" dirty="0" smtClean="0">
                <a:latin typeface="Garamond" panose="02020404030301010803" pitchFamily="18" charset="0"/>
              </a:rPr>
              <a:t>:</a:t>
            </a:r>
            <a:br>
              <a:rPr lang="pt-PT" sz="3100" b="1"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1-</a:t>
            </a:r>
            <a:r>
              <a:rPr lang="pt-PT" sz="3100" dirty="0" smtClean="0">
                <a:latin typeface="Garamond" panose="02020404030301010803" pitchFamily="18" charset="0"/>
              </a:rPr>
              <a:t>Visão </a:t>
            </a:r>
            <a:r>
              <a:rPr lang="pt-PT" sz="3100" dirty="0">
                <a:latin typeface="Garamond" panose="02020404030301010803" pitchFamily="18" charset="0"/>
              </a:rPr>
              <a:t>do indivíduo sem considerá-lo como ser humano;</a:t>
            </a: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3-</a:t>
            </a:r>
            <a:r>
              <a:rPr lang="pt-PT" sz="3100" dirty="0" smtClean="0">
                <a:latin typeface="Garamond" panose="02020404030301010803" pitchFamily="18" charset="0"/>
              </a:rPr>
              <a:t>Visão </a:t>
            </a:r>
            <a:r>
              <a:rPr lang="pt-PT" sz="3100" dirty="0">
                <a:latin typeface="Garamond" panose="02020404030301010803" pitchFamily="18" charset="0"/>
              </a:rPr>
              <a:t>da tarefa com enfoque na alta especialização dos trabalhadores;</a:t>
            </a:r>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4-</a:t>
            </a:r>
            <a:r>
              <a:rPr lang="pt-PT" sz="3100" dirty="0" smtClean="0">
                <a:latin typeface="Garamond" panose="02020404030301010803" pitchFamily="18" charset="0"/>
              </a:rPr>
              <a:t>Visão </a:t>
            </a:r>
            <a:r>
              <a:rPr lang="pt-PT" sz="3100" dirty="0">
                <a:latin typeface="Garamond" panose="02020404030301010803" pitchFamily="18" charset="0"/>
              </a:rPr>
              <a:t>incompleta da organização na medida em que o sistema de produção era mais importante que os indivíduos produtores de bens e </a:t>
            </a:r>
            <a:r>
              <a:rPr lang="pt-PT" sz="3100" dirty="0" smtClean="0">
                <a:latin typeface="Garamond" panose="02020404030301010803" pitchFamily="18" charset="0"/>
              </a:rPr>
              <a:t>serviços</a:t>
            </a:r>
            <a:r>
              <a:rPr lang="pt-BR" dirty="0"/>
              <a:t/>
            </a:r>
            <a:br>
              <a:rPr lang="pt-BR" dirty="0"/>
            </a:br>
            <a:r>
              <a:rPr lang="pt-BR" b="1" dirty="0"/>
              <a:t/>
            </a:r>
            <a:br>
              <a:rPr lang="pt-BR" b="1" dirty="0"/>
            </a:br>
            <a:endParaRPr lang="pt-BR" b="1" dirty="0"/>
          </a:p>
        </p:txBody>
      </p:sp>
    </p:spTree>
    <p:extLst>
      <p:ext uri="{BB962C8B-B14F-4D97-AF65-F5344CB8AC3E}">
        <p14:creationId xmlns:p14="http://schemas.microsoft.com/office/powerpoint/2010/main" val="1888574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1524000" y="1828800"/>
            <a:ext cx="8915400" cy="4114800"/>
          </a:xfrm>
        </p:spPr>
        <p:txBody>
          <a:bodyPr/>
          <a:lstStyle/>
          <a:p>
            <a:pPr algn="ctr" eaLnBrk="1" hangingPunct="1">
              <a:buFontTx/>
              <a:buNone/>
            </a:pPr>
            <a:r>
              <a:rPr lang="en-US" sz="4000" b="1">
                <a:solidFill>
                  <a:schemeClr val="hlink"/>
                </a:solidFill>
              </a:rPr>
              <a:t>2. ABORDAGEM</a:t>
            </a:r>
          </a:p>
          <a:p>
            <a:pPr algn="ctr" eaLnBrk="1" hangingPunct="1">
              <a:buFontTx/>
              <a:buNone/>
            </a:pPr>
            <a:r>
              <a:rPr lang="en-US" sz="4000" b="1">
                <a:solidFill>
                  <a:schemeClr val="hlink"/>
                </a:solidFill>
              </a:rPr>
              <a:t>DA </a:t>
            </a:r>
          </a:p>
          <a:p>
            <a:pPr algn="ctr" eaLnBrk="1" hangingPunct="1">
              <a:buFontTx/>
              <a:buNone/>
            </a:pPr>
            <a:r>
              <a:rPr lang="en-US" sz="4000" b="1">
                <a:solidFill>
                  <a:schemeClr val="hlink"/>
                </a:solidFill>
              </a:rPr>
              <a:t>ORGANIZAÇÃO ADMINISTRATIVA</a:t>
            </a:r>
          </a:p>
          <a:p>
            <a:pPr eaLnBrk="1" hangingPunct="1"/>
            <a:endParaRPr lang="en-US" smtClean="0">
              <a:solidFill>
                <a:schemeClr val="hlink"/>
              </a:solidFill>
            </a:endParaRPr>
          </a:p>
        </p:txBody>
      </p:sp>
    </p:spTree>
    <p:extLst>
      <p:ext uri="{BB962C8B-B14F-4D97-AF65-F5344CB8AC3E}">
        <p14:creationId xmlns:p14="http://schemas.microsoft.com/office/powerpoint/2010/main" val="41227720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986" y="1756044"/>
            <a:ext cx="10515600" cy="3511415"/>
          </a:xfrm>
        </p:spPr>
        <p:txBody>
          <a:bodyPr>
            <a:normAutofit fontScale="90000"/>
          </a:bodyPr>
          <a:lstStyle/>
          <a:p>
            <a:pPr algn="just"/>
            <a:r>
              <a:rPr lang="pt-BR" sz="3100" dirty="0">
                <a:latin typeface="Garamond" panose="02020404030301010803" pitchFamily="18" charset="0"/>
              </a:rPr>
              <a:t/>
            </a:r>
            <a:br>
              <a:rPr lang="pt-BR" sz="3100" dirty="0">
                <a:latin typeface="Garamond" panose="02020404030301010803" pitchFamily="18" charset="0"/>
              </a:rPr>
            </a:br>
            <a:r>
              <a:rPr lang="pt-BR" sz="3100" b="1" dirty="0" smtClean="0">
                <a:latin typeface="Garamond" panose="02020404030301010803" pitchFamily="18" charset="0"/>
              </a:rPr>
              <a:t>Percurso</a:t>
            </a:r>
            <a:r>
              <a:rPr lang="pt-BR" sz="3100" dirty="0" smtClean="0">
                <a:latin typeface="Garamond" panose="02020404030301010803" pitchFamily="18" charset="0"/>
              </a:rPr>
              <a:t> </a:t>
            </a:r>
            <a:br>
              <a:rPr lang="pt-BR"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smtClean="0">
                <a:latin typeface="Garamond" panose="02020404030301010803" pitchFamily="18" charset="0"/>
              </a:rPr>
              <a:t>Henri </a:t>
            </a:r>
            <a:r>
              <a:rPr lang="pt-PT" sz="3100" b="1" dirty="0" err="1">
                <a:latin typeface="Garamond" panose="02020404030301010803" pitchFamily="18" charset="0"/>
              </a:rPr>
              <a:t>Fayol</a:t>
            </a:r>
            <a:r>
              <a:rPr lang="pt-PT" sz="3100" b="1" dirty="0">
                <a:latin typeface="Garamond" panose="02020404030301010803" pitchFamily="18" charset="0"/>
              </a:rPr>
              <a:t> </a:t>
            </a:r>
            <a:r>
              <a:rPr lang="pt-PT" sz="3100" dirty="0">
                <a:latin typeface="Garamond" panose="02020404030301010803" pitchFamily="18" charset="0"/>
              </a:rPr>
              <a:t>(1841-1925), francês, foi gerente geral e </a:t>
            </a:r>
            <a:r>
              <a:rPr lang="pt-PT" sz="3100" dirty="0" err="1" smtClean="0">
                <a:latin typeface="Garamond" panose="02020404030301010803" pitchFamily="18" charset="0"/>
              </a:rPr>
              <a:t>director</a:t>
            </a:r>
            <a:r>
              <a:rPr lang="pt-PT" sz="3100" dirty="0" smtClean="0">
                <a:latin typeface="Garamond" panose="02020404030301010803" pitchFamily="18" charset="0"/>
              </a:rPr>
              <a:t> administrativo </a:t>
            </a:r>
            <a:r>
              <a:rPr lang="pt-PT" sz="3100" dirty="0">
                <a:latin typeface="Garamond" panose="02020404030301010803" pitchFamily="18" charset="0"/>
              </a:rPr>
              <a:t>de uma empresa industrial. Através dos seus estudos sobre a gestão eficiente de uma empresa introduziu </a:t>
            </a:r>
            <a:r>
              <a:rPr lang="pt-PT" sz="3100" b="1" dirty="0">
                <a:latin typeface="Garamond" panose="02020404030301010803" pitchFamily="18" charset="0"/>
              </a:rPr>
              <a:t>abordagem do processo administrativo da organização </a:t>
            </a:r>
            <a:r>
              <a:rPr lang="pt-PT" sz="3100" dirty="0">
                <a:latin typeface="Garamond" panose="02020404030301010803" pitchFamily="18" charset="0"/>
              </a:rPr>
              <a:t>e desenvolveu um trabalho com o </a:t>
            </a:r>
            <a:r>
              <a:rPr lang="pt-PT" sz="3100" dirty="0" err="1">
                <a:latin typeface="Garamond" panose="02020404030301010803" pitchFamily="18" charset="0"/>
              </a:rPr>
              <a:t>objectivo</a:t>
            </a:r>
            <a:r>
              <a:rPr lang="pt-PT" sz="3100" dirty="0">
                <a:latin typeface="Garamond" panose="02020404030301010803" pitchFamily="18" charset="0"/>
              </a:rPr>
              <a:t> de melhorar a eficiência operacional de processos, procedimentos, métodos, metodologia e estruturas das organizações.</a:t>
            </a:r>
            <a:r>
              <a:rPr lang="pt-BR" sz="3100" dirty="0">
                <a:latin typeface="Garamond" panose="02020404030301010803" pitchFamily="18" charset="0"/>
              </a:rPr>
              <a:t/>
            </a:r>
            <a:br>
              <a:rPr lang="pt-BR" sz="3100" dirty="0">
                <a:latin typeface="Garamond" panose="02020404030301010803" pitchFamily="18" charset="0"/>
              </a:rPr>
            </a:br>
            <a:endParaRPr lang="pt-BR" sz="3100" dirty="0">
              <a:latin typeface="Garamond" panose="02020404030301010803" pitchFamily="18" charset="0"/>
            </a:endParaRPr>
          </a:p>
        </p:txBody>
      </p:sp>
    </p:spTree>
    <p:extLst>
      <p:ext uri="{BB962C8B-B14F-4D97-AF65-F5344CB8AC3E}">
        <p14:creationId xmlns:p14="http://schemas.microsoft.com/office/powerpoint/2010/main" val="738965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726949A-E566-F530-EEE7-0A78AFDD332C}"/>
              </a:ext>
            </a:extLst>
          </p:cNvPr>
          <p:cNvSpPr>
            <a:spLocks noGrp="1"/>
          </p:cNvSpPr>
          <p:nvPr>
            <p:ph type="title"/>
          </p:nvPr>
        </p:nvSpPr>
        <p:spPr>
          <a:xfrm>
            <a:off x="838200" y="365125"/>
            <a:ext cx="10515600" cy="549275"/>
          </a:xfrm>
        </p:spPr>
        <p:txBody>
          <a:bodyPr>
            <a:normAutofit/>
          </a:bodyPr>
          <a:lstStyle/>
          <a:p>
            <a:r>
              <a:rPr lang="pt-PT" sz="3200" dirty="0">
                <a:solidFill>
                  <a:schemeClr val="accent1"/>
                </a:solidFill>
                <a:latin typeface="Garamond" panose="02020404030301010803" pitchFamily="18" charset="0"/>
              </a:rPr>
              <a:t>Aula </a:t>
            </a:r>
            <a:r>
              <a:rPr lang="pt-PT" sz="3200" dirty="0">
                <a:solidFill>
                  <a:schemeClr val="accent1"/>
                </a:solidFill>
                <a:latin typeface="Garamond" panose="02020404030301010803" pitchFamily="18" charset="0"/>
              </a:rPr>
              <a:t>4</a:t>
            </a:r>
            <a:endParaRPr lang="pt-PT" sz="3200" dirty="0">
              <a:solidFill>
                <a:schemeClr val="accent1"/>
              </a:solidFill>
              <a:latin typeface="Garamond" panose="02020404030301010803" pitchFamily="18" charset="0"/>
            </a:endParaRPr>
          </a:p>
        </p:txBody>
      </p:sp>
      <p:sp>
        <p:nvSpPr>
          <p:cNvPr id="3" name="Content Placeholder 2">
            <a:extLst>
              <a:ext uri="{FF2B5EF4-FFF2-40B4-BE49-F238E27FC236}">
                <a16:creationId xmlns="" xmlns:a16="http://schemas.microsoft.com/office/drawing/2014/main" id="{EB2A9584-ADE3-F754-FC87-6AFAAAF55D64}"/>
              </a:ext>
            </a:extLst>
          </p:cNvPr>
          <p:cNvSpPr>
            <a:spLocks noGrp="1"/>
          </p:cNvSpPr>
          <p:nvPr>
            <p:ph idx="1"/>
          </p:nvPr>
        </p:nvSpPr>
        <p:spPr>
          <a:xfrm>
            <a:off x="838200" y="1419367"/>
            <a:ext cx="10515600" cy="4757596"/>
          </a:xfrm>
        </p:spPr>
        <p:txBody>
          <a:bodyPr>
            <a:normAutofit/>
          </a:bodyPr>
          <a:lstStyle/>
          <a:p>
            <a:pPr marL="0" indent="0">
              <a:buNone/>
              <a:defRPr/>
            </a:pPr>
            <a:r>
              <a:rPr lang="pt-PT" sz="3200" b="1" u="sng" dirty="0">
                <a:solidFill>
                  <a:schemeClr val="accent1"/>
                </a:solidFill>
                <a:latin typeface="Garamond" panose="02020404030301010803" pitchFamily="18" charset="0"/>
              </a:rPr>
              <a:t>Parte I</a:t>
            </a:r>
          </a:p>
          <a:p>
            <a:r>
              <a:rPr lang="pt-PT" sz="3200" b="1" dirty="0">
                <a:latin typeface="Garamond" panose="02020404030301010803" pitchFamily="18" charset="0"/>
              </a:rPr>
              <a:t>Teorias de </a:t>
            </a:r>
            <a:r>
              <a:rPr lang="pt-PT" sz="3200" b="1" dirty="0" smtClean="0">
                <a:latin typeface="Garamond" panose="02020404030301010803" pitchFamily="18" charset="0"/>
              </a:rPr>
              <a:t>Gestão</a:t>
            </a:r>
            <a:endParaRPr lang="pt-BR" sz="3200" dirty="0">
              <a:latin typeface="Garamond" panose="02020404030301010803" pitchFamily="18" charset="0"/>
            </a:endParaRPr>
          </a:p>
          <a:p>
            <a:pPr lvl="0"/>
            <a:r>
              <a:rPr lang="pt-PT" sz="3200" dirty="0">
                <a:latin typeface="Garamond" panose="02020404030301010803" pitchFamily="18" charset="0"/>
              </a:rPr>
              <a:t>As Teorias Clássicas e </a:t>
            </a:r>
            <a:r>
              <a:rPr lang="pt-PT" sz="3200" dirty="0" err="1">
                <a:latin typeface="Garamond" panose="02020404030301010803" pitchFamily="18" charset="0"/>
              </a:rPr>
              <a:t>Neo-Clássicas</a:t>
            </a:r>
            <a:endParaRPr lang="pt-BR" sz="3200" dirty="0">
              <a:latin typeface="Garamond" panose="02020404030301010803" pitchFamily="18" charset="0"/>
            </a:endParaRPr>
          </a:p>
          <a:p>
            <a:pPr lvl="0"/>
            <a:r>
              <a:rPr lang="pt-PT" sz="3200" dirty="0">
                <a:latin typeface="Garamond" panose="02020404030301010803" pitchFamily="18" charset="0"/>
              </a:rPr>
              <a:t>A Teoria das Relações </a:t>
            </a:r>
            <a:r>
              <a:rPr lang="pt-PT" sz="3200" dirty="0" smtClean="0">
                <a:latin typeface="Garamond" panose="02020404030301010803" pitchFamily="18" charset="0"/>
              </a:rPr>
              <a:t>Humanas</a:t>
            </a:r>
          </a:p>
          <a:p>
            <a:pPr lvl="0"/>
            <a:r>
              <a:rPr lang="pt-PT" sz="3500" dirty="0">
                <a:solidFill>
                  <a:prstClr val="black"/>
                </a:solidFill>
                <a:latin typeface="Garamond" panose="02020404030301010803" pitchFamily="18" charset="0"/>
              </a:rPr>
              <a:t>A Teoria dos </a:t>
            </a:r>
            <a:r>
              <a:rPr lang="pt-PT" sz="3500" dirty="0" smtClean="0">
                <a:solidFill>
                  <a:prstClr val="black"/>
                </a:solidFill>
                <a:latin typeface="Garamond" panose="02020404030301010803" pitchFamily="18" charset="0"/>
              </a:rPr>
              <a:t>Sistemas</a:t>
            </a:r>
            <a:endParaRPr lang="pt-BR" sz="3200" dirty="0">
              <a:latin typeface="Garamond" panose="02020404030301010803" pitchFamily="18" charset="0"/>
            </a:endParaRPr>
          </a:p>
          <a:p>
            <a:pPr lvl="0"/>
            <a:r>
              <a:rPr lang="pt-PT" sz="3200" dirty="0">
                <a:latin typeface="Garamond" panose="02020404030301010803" pitchFamily="18" charset="0"/>
              </a:rPr>
              <a:t>A Teoria das </a:t>
            </a:r>
            <a:r>
              <a:rPr lang="pt-PT" sz="3200" dirty="0" smtClean="0">
                <a:latin typeface="Garamond" panose="02020404030301010803" pitchFamily="18" charset="0"/>
              </a:rPr>
              <a:t>Contingência</a:t>
            </a:r>
          </a:p>
          <a:p>
            <a:pPr lvl="0"/>
            <a:endParaRPr lang="pt-BR" sz="3200" dirty="0">
              <a:latin typeface="Garamond" panose="02020404030301010803" pitchFamily="18" charset="0"/>
            </a:endParaRPr>
          </a:p>
          <a:p>
            <a:pPr marL="0" indent="0">
              <a:buNone/>
              <a:defRPr/>
            </a:pPr>
            <a:endParaRPr lang="pt-PT" b="1" u="sng" dirty="0">
              <a:solidFill>
                <a:schemeClr val="accent1"/>
              </a:solidFill>
            </a:endParaRPr>
          </a:p>
          <a:p>
            <a:pPr marL="0" indent="0">
              <a:buNone/>
              <a:defRPr/>
            </a:pPr>
            <a:endParaRPr lang="pt-PT" sz="2800" b="1" u="sng" dirty="0">
              <a:solidFill>
                <a:schemeClr val="accent1"/>
              </a:solidFill>
            </a:endParaRPr>
          </a:p>
          <a:p>
            <a:endParaRPr lang="pt-PT" dirty="0"/>
          </a:p>
        </p:txBody>
      </p:sp>
    </p:spTree>
    <p:extLst>
      <p:ext uri="{BB962C8B-B14F-4D97-AF65-F5344CB8AC3E}">
        <p14:creationId xmlns:p14="http://schemas.microsoft.com/office/powerpoint/2010/main" val="3628400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2590800" y="1905000"/>
            <a:ext cx="3276600" cy="3200400"/>
          </a:xfrm>
          <a:prstGeom prst="rect">
            <a:avLst/>
          </a:prstGeom>
          <a:solidFill>
            <a:schemeClr val="bg1"/>
          </a:solidFill>
        </p:spPr>
        <p:style>
          <a:lnRef idx="0">
            <a:schemeClr val="accent4"/>
          </a:lnRef>
          <a:fillRef idx="3">
            <a:schemeClr val="accent4"/>
          </a:fillRef>
          <a:effectRef idx="3">
            <a:schemeClr val="accent4"/>
          </a:effectRef>
          <a:fontRef idx="minor">
            <a:schemeClr val="lt1"/>
          </a:fontRef>
        </p:style>
        <p:txBody>
          <a:bodyPr anchor="ctr"/>
          <a:lstStyle/>
          <a:p>
            <a:pPr algn="ctr">
              <a:defRPr/>
            </a:pPr>
            <a:endParaRPr lang="en-US"/>
          </a:p>
        </p:txBody>
      </p:sp>
      <p:sp>
        <p:nvSpPr>
          <p:cNvPr id="28675" name="Rectangle 3"/>
          <p:cNvSpPr>
            <a:spLocks noGrp="1" noChangeArrowheads="1"/>
          </p:cNvSpPr>
          <p:nvPr>
            <p:ph idx="1"/>
          </p:nvPr>
        </p:nvSpPr>
        <p:spPr>
          <a:xfrm>
            <a:off x="1133341" y="990600"/>
            <a:ext cx="9077459" cy="5715000"/>
          </a:xfrm>
        </p:spPr>
        <p:txBody>
          <a:bodyPr>
            <a:normAutofit/>
          </a:bodyPr>
          <a:lstStyle/>
          <a:p>
            <a:pPr marL="365760" indent="-256032" algn="ctr">
              <a:buNone/>
              <a:defRPr/>
            </a:pPr>
            <a:r>
              <a:rPr lang="en-US" sz="1600" b="1" dirty="0" err="1">
                <a:latin typeface="+mj-lt"/>
                <a:cs typeface="AngsanaUPC" pitchFamily="18" charset="-34"/>
              </a:rPr>
              <a:t>Tese</a:t>
            </a:r>
            <a:r>
              <a:rPr lang="en-US" sz="1600" b="1" dirty="0">
                <a:latin typeface="+mj-lt"/>
                <a:cs typeface="AngsanaUPC" pitchFamily="18" charset="-34"/>
              </a:rPr>
              <a:t>:   </a:t>
            </a:r>
            <a:r>
              <a:rPr lang="en-US" sz="1400" b="1" i="1" dirty="0" err="1">
                <a:latin typeface="+mj-lt"/>
                <a:cs typeface="AngsanaUPC" pitchFamily="18" charset="-34"/>
              </a:rPr>
              <a:t>Ê</a:t>
            </a:r>
            <a:r>
              <a:rPr lang="en-US" sz="1400" i="1" dirty="0" err="1">
                <a:latin typeface="+mj-lt"/>
                <a:cs typeface="AngsanaUPC" pitchFamily="18" charset="-34"/>
              </a:rPr>
              <a:t>nfase</a:t>
            </a:r>
            <a:r>
              <a:rPr lang="en-US" sz="1400" i="1" dirty="0">
                <a:latin typeface="+mj-lt"/>
                <a:cs typeface="AngsanaUPC" pitchFamily="18" charset="-34"/>
              </a:rPr>
              <a:t> </a:t>
            </a:r>
            <a:r>
              <a:rPr lang="en-US" sz="1400" i="1" dirty="0" err="1">
                <a:latin typeface="+mj-lt"/>
                <a:cs typeface="AngsanaUPC" pitchFamily="18" charset="-34"/>
              </a:rPr>
              <a:t>devia</a:t>
            </a:r>
            <a:r>
              <a:rPr lang="en-US" sz="1400" i="1" dirty="0">
                <a:latin typeface="+mj-lt"/>
                <a:cs typeface="AngsanaUPC" pitchFamily="18" charset="-34"/>
              </a:rPr>
              <a:t> ser dada a </a:t>
            </a:r>
            <a:r>
              <a:rPr lang="en-US" sz="1400" i="1" dirty="0" err="1">
                <a:latin typeface="+mj-lt"/>
                <a:cs typeface="AngsanaUPC" pitchFamily="18" charset="-34"/>
              </a:rPr>
              <a:t>estrutura</a:t>
            </a:r>
            <a:r>
              <a:rPr lang="en-US" sz="1400" i="1" dirty="0">
                <a:latin typeface="+mj-lt"/>
                <a:cs typeface="AngsanaUPC" pitchFamily="18" charset="-34"/>
              </a:rPr>
              <a:t>   </a:t>
            </a:r>
            <a:r>
              <a:rPr lang="en-US" sz="1400" i="1" dirty="0" err="1">
                <a:latin typeface="+mj-lt"/>
                <a:cs typeface="AngsanaUPC" pitchFamily="18" charset="-34"/>
              </a:rPr>
              <a:t>buscando</a:t>
            </a:r>
            <a:r>
              <a:rPr lang="en-US" sz="1400" i="1" dirty="0">
                <a:latin typeface="+mj-lt"/>
                <a:cs typeface="AngsanaUPC" pitchFamily="18" charset="-34"/>
              </a:rPr>
              <a:t> </a:t>
            </a:r>
            <a:r>
              <a:rPr lang="en-US" sz="1400" i="1" dirty="0" err="1">
                <a:latin typeface="+mj-lt"/>
                <a:cs typeface="AngsanaUPC" pitchFamily="18" charset="-34"/>
              </a:rPr>
              <a:t>aumentar</a:t>
            </a:r>
            <a:r>
              <a:rPr lang="en-US" sz="1400" i="1" dirty="0">
                <a:latin typeface="+mj-lt"/>
                <a:cs typeface="AngsanaUPC" pitchFamily="18" charset="-34"/>
              </a:rPr>
              <a:t> a </a:t>
            </a:r>
            <a:r>
              <a:rPr lang="en-US" sz="1400" i="1" dirty="0" err="1">
                <a:latin typeface="+mj-lt"/>
                <a:cs typeface="AngsanaUPC" pitchFamily="18" charset="-34"/>
              </a:rPr>
              <a:t>eficiência</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a:t>
            </a:r>
            <a:r>
              <a:rPr lang="en-US" sz="1400" i="1" dirty="0" err="1">
                <a:latin typeface="+mj-lt"/>
                <a:cs typeface="AngsanaUPC" pitchFamily="18" charset="-34"/>
              </a:rPr>
              <a:t>empresa</a:t>
            </a:r>
            <a:r>
              <a:rPr lang="en-US" sz="1400" i="1" dirty="0">
                <a:latin typeface="+mj-lt"/>
                <a:cs typeface="AngsanaUPC" pitchFamily="18" charset="-34"/>
              </a:rPr>
              <a:t> </a:t>
            </a:r>
            <a:r>
              <a:rPr lang="en-US" sz="1400" i="1" dirty="0" err="1">
                <a:latin typeface="+mj-lt"/>
                <a:cs typeface="AngsanaUPC" pitchFamily="18" charset="-34"/>
              </a:rPr>
              <a:t>por</a:t>
            </a:r>
            <a:r>
              <a:rPr lang="en-US" sz="1400" i="1" dirty="0">
                <a:latin typeface="+mj-lt"/>
                <a:cs typeface="AngsanaUPC" pitchFamily="18" charset="-34"/>
              </a:rPr>
              <a:t> </a:t>
            </a:r>
            <a:r>
              <a:rPr lang="en-US" sz="1400" i="1" dirty="0" err="1">
                <a:latin typeface="+mj-lt"/>
                <a:cs typeface="AngsanaUPC" pitchFamily="18" charset="-34"/>
              </a:rPr>
              <a:t>meio</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forma e </a:t>
            </a:r>
            <a:r>
              <a:rPr lang="en-US" sz="1400" i="1" dirty="0" err="1">
                <a:latin typeface="+mj-lt"/>
                <a:cs typeface="AngsanaUPC" pitchFamily="18" charset="-34"/>
              </a:rPr>
              <a:t>disposição</a:t>
            </a:r>
            <a:r>
              <a:rPr lang="en-US" sz="1400" i="1" dirty="0">
                <a:latin typeface="+mj-lt"/>
                <a:cs typeface="AngsanaUPC" pitchFamily="18" charset="-34"/>
              </a:rPr>
              <a:t> dos </a:t>
            </a:r>
            <a:r>
              <a:rPr lang="en-US" sz="1400" i="1" dirty="0" err="1">
                <a:latin typeface="+mj-lt"/>
                <a:cs typeface="AngsanaUPC" pitchFamily="18" charset="-34"/>
              </a:rPr>
              <a:t>orgãos</a:t>
            </a:r>
            <a:r>
              <a:rPr lang="en-US" sz="1400" i="1" dirty="0">
                <a:latin typeface="+mj-lt"/>
                <a:cs typeface="AngsanaUPC" pitchFamily="18" charset="-34"/>
              </a:rPr>
              <a:t> </a:t>
            </a:r>
            <a:r>
              <a:rPr lang="en-US" sz="1400" i="1" dirty="0" err="1">
                <a:latin typeface="+mj-lt"/>
                <a:cs typeface="AngsanaUPC" pitchFamily="18" charset="-34"/>
              </a:rPr>
              <a:t>componentes</a:t>
            </a:r>
            <a:r>
              <a:rPr lang="en-US" sz="1400" i="1" dirty="0">
                <a:latin typeface="+mj-lt"/>
                <a:cs typeface="AngsanaUPC" pitchFamily="18" charset="-34"/>
              </a:rPr>
              <a:t> </a:t>
            </a:r>
            <a:r>
              <a:rPr lang="en-US" sz="1400" i="1" dirty="0" err="1">
                <a:latin typeface="+mj-lt"/>
                <a:cs typeface="AngsanaUPC" pitchFamily="18" charset="-34"/>
              </a:rPr>
              <a:t>da</a:t>
            </a:r>
            <a:r>
              <a:rPr lang="en-US" sz="1400" i="1" dirty="0">
                <a:latin typeface="+mj-lt"/>
                <a:cs typeface="AngsanaUPC" pitchFamily="18" charset="-34"/>
              </a:rPr>
              <a:t> </a:t>
            </a:r>
            <a:r>
              <a:rPr lang="en-US" sz="1400" i="1" dirty="0" err="1">
                <a:latin typeface="+mj-lt"/>
                <a:cs typeface="AngsanaUPC" pitchFamily="18" charset="-34"/>
              </a:rPr>
              <a:t>organização</a:t>
            </a:r>
            <a:endParaRPr lang="pt-PT" sz="1600" i="1" dirty="0">
              <a:latin typeface="+mj-lt"/>
              <a:cs typeface="AngsanaUPC" pitchFamily="18" charset="-34"/>
            </a:endParaRPr>
          </a:p>
          <a:p>
            <a:pPr marL="365760" indent="-256032">
              <a:buNone/>
              <a:defRPr/>
            </a:pPr>
            <a:r>
              <a:rPr lang="pt-PT" sz="1800" b="1" dirty="0"/>
              <a:t>                   </a:t>
            </a:r>
          </a:p>
          <a:p>
            <a:pPr marL="365760" indent="-256032">
              <a:buNone/>
              <a:defRPr/>
            </a:pPr>
            <a:r>
              <a:rPr lang="pt-PT" sz="1800" b="1" dirty="0"/>
              <a:t>         </a:t>
            </a:r>
            <a:r>
              <a:rPr lang="pt-PT" sz="1800" b="1" u="sng" dirty="0"/>
              <a:t>Funções da organização</a:t>
            </a:r>
            <a:r>
              <a:rPr lang="pt-PT" sz="1800" b="1" u="sng" dirty="0">
                <a:solidFill>
                  <a:srgbClr val="FF9900"/>
                </a:solidFill>
              </a:rPr>
              <a:t> </a:t>
            </a:r>
          </a:p>
          <a:p>
            <a:pPr marL="365760" indent="-256032">
              <a:buNone/>
              <a:defRPr/>
            </a:pPr>
            <a:r>
              <a:rPr lang="pt-PT" sz="1800" b="1" dirty="0">
                <a:solidFill>
                  <a:srgbClr val="FF9900"/>
                </a:solidFill>
              </a:rPr>
              <a:t>                    </a:t>
            </a:r>
            <a:endParaRPr lang="en-US" sz="1800" b="1" u="sng" dirty="0">
              <a:solidFill>
                <a:srgbClr val="FF9900"/>
              </a:solidFill>
            </a:endParaRPr>
          </a:p>
        </p:txBody>
      </p:sp>
      <p:sp>
        <p:nvSpPr>
          <p:cNvPr id="28674" name="Rectangle 2"/>
          <p:cNvSpPr>
            <a:spLocks noGrp="1" noChangeArrowheads="1"/>
          </p:cNvSpPr>
          <p:nvPr>
            <p:ph type="title"/>
          </p:nvPr>
        </p:nvSpPr>
        <p:spPr>
          <a:xfrm>
            <a:off x="1752600" y="292100"/>
            <a:ext cx="8763000" cy="698500"/>
          </a:xfrm>
        </p:spPr>
        <p:txBody>
          <a:bodyPr/>
          <a:lstStyle/>
          <a:p>
            <a:pPr>
              <a:defRPr/>
            </a:pPr>
            <a:r>
              <a:rPr lang="en-US" sz="1800" dirty="0">
                <a:latin typeface="Times New Roman" pitchFamily="18" charset="0"/>
                <a:cs typeface="Times New Roman" pitchFamily="18" charset="0"/>
              </a:rPr>
              <a:t>O precursor </a:t>
            </a:r>
            <a:r>
              <a:rPr lang="en-US" sz="1800" dirty="0" err="1">
                <a:latin typeface="Times New Roman" pitchFamily="18" charset="0"/>
                <a:cs typeface="Times New Roman" pitchFamily="18" charset="0"/>
              </a:rPr>
              <a:t>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abordagem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organização</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administrativa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foi</a:t>
            </a:r>
            <a:r>
              <a:rPr lang="en-US" sz="1800" dirty="0">
                <a:latin typeface="Times New Roman" pitchFamily="18" charset="0"/>
                <a:cs typeface="Times New Roman" pitchFamily="18" charset="0"/>
              </a:rPr>
              <a:t> Henry </a:t>
            </a:r>
            <a:r>
              <a:rPr lang="en-US" sz="1800" dirty="0" err="1">
                <a:latin typeface="Times New Roman" pitchFamily="18" charset="0"/>
                <a:cs typeface="Times New Roman" pitchFamily="18" charset="0"/>
              </a:rPr>
              <a:t>Fayol</a:t>
            </a:r>
            <a:r>
              <a:rPr lang="en-US" sz="1800" dirty="0">
                <a:latin typeface="Times New Roman" pitchFamily="18" charset="0"/>
                <a:cs typeface="Times New Roman" pitchFamily="18" charset="0"/>
              </a:rPr>
              <a:t>  (1841-1925)</a:t>
            </a:r>
            <a:br>
              <a:rPr lang="en-US" sz="1800" dirty="0">
                <a:latin typeface="Times New Roman" pitchFamily="18" charset="0"/>
                <a:cs typeface="Times New Roman" pitchFamily="18" charset="0"/>
              </a:rPr>
            </a:br>
            <a:r>
              <a:rPr lang="en-US" sz="1800" dirty="0">
                <a:latin typeface="Times New Roman" pitchFamily="18" charset="0"/>
                <a:cs typeface="Times New Roman" pitchFamily="18" charset="0"/>
              </a:rPr>
              <a:t>___________________________________________________________________________</a:t>
            </a:r>
          </a:p>
        </p:txBody>
      </p:sp>
      <p:sp>
        <p:nvSpPr>
          <p:cNvPr id="25607" name="AutoShape 7"/>
          <p:cNvSpPr>
            <a:spLocks noChangeArrowheads="1"/>
          </p:cNvSpPr>
          <p:nvPr/>
        </p:nvSpPr>
        <p:spPr bwMode="auto">
          <a:xfrm>
            <a:off x="2819401" y="2819401"/>
            <a:ext cx="2613607" cy="347663"/>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a:solidFill>
                  <a:srgbClr val="FFFFFF"/>
                </a:solidFill>
              </a:rPr>
              <a:t>2. </a:t>
            </a:r>
            <a:r>
              <a:rPr lang="en-US" sz="1600" dirty="0" err="1">
                <a:solidFill>
                  <a:srgbClr val="FFFFFF"/>
                </a:solidFill>
              </a:rPr>
              <a:t>Função</a:t>
            </a:r>
            <a:r>
              <a:rPr lang="en-US" sz="1600" dirty="0">
                <a:solidFill>
                  <a:srgbClr val="FFFFFF"/>
                </a:solidFill>
              </a:rPr>
              <a:t> </a:t>
            </a:r>
            <a:r>
              <a:rPr lang="en-US" sz="1600" dirty="0" err="1">
                <a:solidFill>
                  <a:srgbClr val="FFFFFF"/>
                </a:solidFill>
              </a:rPr>
              <a:t>comercial</a:t>
            </a:r>
            <a:endParaRPr lang="en-US" sz="1600" dirty="0">
              <a:solidFill>
                <a:srgbClr val="FFFFFF"/>
              </a:solidFill>
            </a:endParaRPr>
          </a:p>
        </p:txBody>
      </p:sp>
      <p:sp>
        <p:nvSpPr>
          <p:cNvPr id="2" name="AutoShape 7"/>
          <p:cNvSpPr>
            <a:spLocks noChangeArrowheads="1"/>
          </p:cNvSpPr>
          <p:nvPr/>
        </p:nvSpPr>
        <p:spPr bwMode="auto">
          <a:xfrm>
            <a:off x="2819401" y="2438401"/>
            <a:ext cx="2613607" cy="304801"/>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dirty="0">
                <a:solidFill>
                  <a:srgbClr val="FFFFFF"/>
                </a:solidFill>
              </a:rPr>
              <a:t>1</a:t>
            </a:r>
            <a:r>
              <a:rPr lang="en-US" sz="1600" dirty="0">
                <a:solidFill>
                  <a:srgbClr val="FFFFFF"/>
                </a:solidFill>
              </a:rPr>
              <a:t>. </a:t>
            </a:r>
            <a:r>
              <a:rPr lang="en-US" sz="1600" dirty="0" err="1">
                <a:solidFill>
                  <a:srgbClr val="FFFFFF"/>
                </a:solidFill>
              </a:rPr>
              <a:t>Função</a:t>
            </a:r>
            <a:r>
              <a:rPr lang="en-US" sz="1600" dirty="0">
                <a:solidFill>
                  <a:srgbClr val="FFFFFF"/>
                </a:solidFill>
              </a:rPr>
              <a:t> </a:t>
            </a:r>
            <a:r>
              <a:rPr lang="en-US" sz="1600" dirty="0" err="1">
                <a:solidFill>
                  <a:srgbClr val="FFFFFF"/>
                </a:solidFill>
              </a:rPr>
              <a:t>técnica</a:t>
            </a:r>
            <a:r>
              <a:rPr lang="en-US" sz="1600" dirty="0">
                <a:solidFill>
                  <a:srgbClr val="FFFFFF"/>
                </a:solidFill>
              </a:rPr>
              <a:t> </a:t>
            </a:r>
          </a:p>
        </p:txBody>
      </p:sp>
      <p:sp>
        <p:nvSpPr>
          <p:cNvPr id="3" name="AutoShape 7"/>
          <p:cNvSpPr>
            <a:spLocks noChangeArrowheads="1"/>
          </p:cNvSpPr>
          <p:nvPr/>
        </p:nvSpPr>
        <p:spPr bwMode="auto">
          <a:xfrm>
            <a:off x="2819401" y="3276601"/>
            <a:ext cx="2613607" cy="347663"/>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en-US" sz="1600" dirty="0">
                <a:solidFill>
                  <a:srgbClr val="FFFFFF"/>
                </a:solidFill>
              </a:rPr>
              <a:t>3. </a:t>
            </a:r>
            <a:r>
              <a:rPr lang="en-US" sz="1600" dirty="0" err="1">
                <a:solidFill>
                  <a:srgbClr val="FFFFFF"/>
                </a:solidFill>
              </a:rPr>
              <a:t>Função</a:t>
            </a:r>
            <a:r>
              <a:rPr lang="en-US" sz="1600" dirty="0">
                <a:solidFill>
                  <a:srgbClr val="FFFFFF"/>
                </a:solidFill>
              </a:rPr>
              <a:t> </a:t>
            </a:r>
            <a:r>
              <a:rPr lang="en-US" sz="1600" dirty="0" err="1">
                <a:solidFill>
                  <a:srgbClr val="FFFFFF"/>
                </a:solidFill>
              </a:rPr>
              <a:t>financeira</a:t>
            </a:r>
            <a:endParaRPr lang="en-US" sz="1600" dirty="0">
              <a:solidFill>
                <a:srgbClr val="FFFFFF"/>
              </a:solidFill>
            </a:endParaRPr>
          </a:p>
        </p:txBody>
      </p:sp>
      <p:sp>
        <p:nvSpPr>
          <p:cNvPr id="4" name="AutoShape 7"/>
          <p:cNvSpPr>
            <a:spLocks noChangeArrowheads="1"/>
          </p:cNvSpPr>
          <p:nvPr/>
        </p:nvSpPr>
        <p:spPr bwMode="auto">
          <a:xfrm>
            <a:off x="2819401" y="3733801"/>
            <a:ext cx="2613607" cy="304801"/>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a:solidFill>
                  <a:srgbClr val="FFFFFF"/>
                </a:solidFill>
              </a:rPr>
              <a:t>4. </a:t>
            </a:r>
            <a:r>
              <a:rPr lang="en-US" sz="1600" dirty="0" err="1">
                <a:solidFill>
                  <a:srgbClr val="FFFFFF"/>
                </a:solidFill>
              </a:rPr>
              <a:t>Função</a:t>
            </a:r>
            <a:r>
              <a:rPr lang="en-US" sz="1600" dirty="0">
                <a:solidFill>
                  <a:srgbClr val="FFFFFF"/>
                </a:solidFill>
              </a:rPr>
              <a:t> de </a:t>
            </a:r>
            <a:r>
              <a:rPr lang="en-US" sz="1600" dirty="0" err="1">
                <a:solidFill>
                  <a:srgbClr val="FFFFFF"/>
                </a:solidFill>
              </a:rPr>
              <a:t>segurança</a:t>
            </a:r>
            <a:endParaRPr lang="en-US" sz="1600" dirty="0">
              <a:solidFill>
                <a:srgbClr val="FFFFFF"/>
              </a:solidFill>
            </a:endParaRPr>
          </a:p>
        </p:txBody>
      </p:sp>
      <p:sp>
        <p:nvSpPr>
          <p:cNvPr id="5" name="AutoShape 7"/>
          <p:cNvSpPr>
            <a:spLocks noChangeArrowheads="1"/>
          </p:cNvSpPr>
          <p:nvPr/>
        </p:nvSpPr>
        <p:spPr bwMode="auto">
          <a:xfrm>
            <a:off x="2819401" y="4114800"/>
            <a:ext cx="2613607" cy="304800"/>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5. Função contabilidade</a:t>
            </a:r>
            <a:endParaRPr lang="en-US" sz="1600" dirty="0">
              <a:solidFill>
                <a:srgbClr val="FFFFFF"/>
              </a:solidFill>
            </a:endParaRPr>
          </a:p>
        </p:txBody>
      </p:sp>
      <p:sp>
        <p:nvSpPr>
          <p:cNvPr id="6" name="AutoShape 7"/>
          <p:cNvSpPr>
            <a:spLocks noChangeArrowheads="1"/>
          </p:cNvSpPr>
          <p:nvPr/>
        </p:nvSpPr>
        <p:spPr bwMode="auto">
          <a:xfrm>
            <a:off x="2819401" y="4495800"/>
            <a:ext cx="2613607" cy="304800"/>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a:solidFill>
                  <a:srgbClr val="FFFFFF"/>
                </a:solidFill>
              </a:rPr>
              <a:t>6. </a:t>
            </a:r>
            <a:r>
              <a:rPr lang="en-US" sz="1600" dirty="0" err="1">
                <a:solidFill>
                  <a:srgbClr val="FFFFFF"/>
                </a:solidFill>
              </a:rPr>
              <a:t>Função</a:t>
            </a:r>
            <a:r>
              <a:rPr lang="en-US" sz="1600" dirty="0">
                <a:solidFill>
                  <a:srgbClr val="FFFFFF"/>
                </a:solidFill>
              </a:rPr>
              <a:t> </a:t>
            </a:r>
            <a:r>
              <a:rPr lang="en-US" sz="1600" dirty="0" err="1">
                <a:solidFill>
                  <a:srgbClr val="FFFFFF"/>
                </a:solidFill>
              </a:rPr>
              <a:t>administrativa</a:t>
            </a:r>
            <a:endParaRPr lang="en-US" sz="1600" dirty="0">
              <a:solidFill>
                <a:srgbClr val="FFFFFF"/>
              </a:solidFill>
            </a:endParaRPr>
          </a:p>
        </p:txBody>
      </p:sp>
      <p:cxnSp>
        <p:nvCxnSpPr>
          <p:cNvPr id="29" name="Straight Connector 28"/>
          <p:cNvCxnSpPr/>
          <p:nvPr/>
        </p:nvCxnSpPr>
        <p:spPr>
          <a:xfrm>
            <a:off x="5410200" y="46482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flipH="1" flipV="1">
            <a:off x="5486401" y="4038601"/>
            <a:ext cx="1219200" cy="3175"/>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6096000" y="34290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35" name="Table 34"/>
          <p:cNvGraphicFramePr>
            <a:graphicFrameLocks noGrp="1"/>
          </p:cNvGraphicFramePr>
          <p:nvPr/>
        </p:nvGraphicFramePr>
        <p:xfrm>
          <a:off x="6553200" y="3276600"/>
          <a:ext cx="3200400" cy="1833800"/>
        </p:xfrm>
        <a:graphic>
          <a:graphicData uri="http://schemas.openxmlformats.org/drawingml/2006/table">
            <a:tbl>
              <a:tblPr firstRow="1" bandRow="1">
                <a:tableStyleId>{5C22544A-7EE6-4342-B048-85BDC9FD1C3A}</a:tableStyleId>
              </a:tblPr>
              <a:tblGrid>
                <a:gridCol w="3200400"/>
              </a:tblGrid>
              <a:tr h="370776">
                <a:tc>
                  <a:txBody>
                    <a:bodyPr/>
                    <a:lstStyle/>
                    <a:p>
                      <a:r>
                        <a:rPr lang="pt-PT" sz="1800" dirty="0" smtClean="0"/>
                        <a:t>Actos administrativos</a:t>
                      </a:r>
                      <a:endParaRPr lang="en-US" sz="1800" dirty="0"/>
                    </a:p>
                  </a:txBody>
                  <a:tcPr marT="45712" marB="45712"/>
                </a:tc>
              </a:tr>
              <a:tr h="1462787">
                <a:tc>
                  <a:txBody>
                    <a:bodyPr/>
                    <a:lstStyle/>
                    <a:p>
                      <a:pPr marL="342900" indent="-342900">
                        <a:buAutoNum type="arabicPeriod"/>
                      </a:pPr>
                      <a:r>
                        <a:rPr lang="pt-PT" sz="1800" dirty="0" smtClean="0">
                          <a:latin typeface="Garamond" pitchFamily="18" charset="0"/>
                        </a:rPr>
                        <a:t>Previsão</a:t>
                      </a:r>
                    </a:p>
                    <a:p>
                      <a:pPr marL="342900" indent="-342900">
                        <a:buAutoNum type="arabicPeriod"/>
                      </a:pPr>
                      <a:r>
                        <a:rPr lang="pt-PT" sz="1800" dirty="0" smtClean="0">
                          <a:latin typeface="Garamond" pitchFamily="18" charset="0"/>
                        </a:rPr>
                        <a:t>Organização</a:t>
                      </a:r>
                    </a:p>
                    <a:p>
                      <a:pPr marL="342900" indent="-342900">
                        <a:buAutoNum type="arabicPeriod"/>
                      </a:pPr>
                      <a:r>
                        <a:rPr lang="pt-PT" sz="1800" dirty="0" smtClean="0">
                          <a:latin typeface="Garamond" pitchFamily="18" charset="0"/>
                        </a:rPr>
                        <a:t>Direcção</a:t>
                      </a:r>
                    </a:p>
                    <a:p>
                      <a:pPr marL="342900" indent="-342900">
                        <a:buAutoNum type="arabicPeriod"/>
                      </a:pPr>
                      <a:r>
                        <a:rPr lang="pt-PT" sz="1800" dirty="0" smtClean="0">
                          <a:latin typeface="Garamond" pitchFamily="18" charset="0"/>
                        </a:rPr>
                        <a:t>Coordenação</a:t>
                      </a:r>
                    </a:p>
                    <a:p>
                      <a:pPr marL="342900" indent="-342900">
                        <a:buAutoNum type="arabicPeriod"/>
                      </a:pPr>
                      <a:r>
                        <a:rPr lang="pt-PT" sz="1800" dirty="0" smtClean="0">
                          <a:latin typeface="Garamond" pitchFamily="18" charset="0"/>
                        </a:rPr>
                        <a:t>Controlo</a:t>
                      </a:r>
                      <a:endParaRPr lang="en-US" sz="1800" dirty="0">
                        <a:latin typeface="Garamond" pitchFamily="18" charset="0"/>
                      </a:endParaRPr>
                    </a:p>
                  </a:txBody>
                  <a:tcPr marT="45712" marB="45712"/>
                </a:tc>
              </a:tr>
            </a:tbl>
          </a:graphicData>
        </a:graphic>
      </p:graphicFrame>
      <p:graphicFrame>
        <p:nvGraphicFramePr>
          <p:cNvPr id="39" name="Table 38"/>
          <p:cNvGraphicFramePr>
            <a:graphicFrameLocks noGrp="1"/>
          </p:cNvGraphicFramePr>
          <p:nvPr>
            <p:extLst>
              <p:ext uri="{D42A27DB-BD31-4B8C-83A1-F6EECF244321}">
                <p14:modId xmlns:p14="http://schemas.microsoft.com/office/powerpoint/2010/main" val="2372624578"/>
              </p:ext>
            </p:extLst>
          </p:nvPr>
        </p:nvGraphicFramePr>
        <p:xfrm>
          <a:off x="2590800" y="5105400"/>
          <a:ext cx="7235780" cy="1783062"/>
        </p:xfrm>
        <a:graphic>
          <a:graphicData uri="http://schemas.openxmlformats.org/drawingml/2006/table">
            <a:tbl>
              <a:tblPr firstRow="1" bandRow="1">
                <a:tableStyleId>{BC89EF96-8CEA-46FF-86C4-4CE0E7609802}</a:tableStyleId>
              </a:tblPr>
              <a:tblGrid>
                <a:gridCol w="2665814"/>
                <a:gridCol w="4569966"/>
              </a:tblGrid>
              <a:tr h="1783062">
                <a:tc>
                  <a:txBody>
                    <a:bodyPr/>
                    <a:lstStyle/>
                    <a:p>
                      <a:endParaRPr lang="pt-PT" sz="1400" dirty="0" smtClean="0"/>
                    </a:p>
                    <a:p>
                      <a:endParaRPr lang="pt-PT" sz="1400" dirty="0" smtClean="0"/>
                    </a:p>
                    <a:p>
                      <a:r>
                        <a:rPr lang="pt-PT" sz="1400" dirty="0" smtClean="0"/>
                        <a:t>Catorze (14) princípios</a:t>
                      </a:r>
                      <a:r>
                        <a:rPr lang="pt-PT" sz="1400" baseline="0" dirty="0" smtClean="0"/>
                        <a:t> gerais de administração:</a:t>
                      </a:r>
                      <a:endParaRPr lang="en-US" sz="1400" dirty="0"/>
                    </a:p>
                  </a:txBody>
                  <a:tcPr marT="45711" marB="45711"/>
                </a:tc>
                <a:tc>
                  <a:txBody>
                    <a:bodyPr/>
                    <a:lstStyle/>
                    <a:p>
                      <a:pPr algn="just"/>
                      <a:r>
                        <a:rPr lang="pt-PT" sz="1600" b="0" dirty="0" smtClean="0">
                          <a:solidFill>
                            <a:srgbClr val="C00000"/>
                          </a:solidFill>
                          <a:latin typeface="Garamond" pitchFamily="18" charset="0"/>
                        </a:rPr>
                        <a:t>Divisão</a:t>
                      </a:r>
                      <a:r>
                        <a:rPr lang="pt-PT" sz="1600" b="0" baseline="0" dirty="0" smtClean="0">
                          <a:solidFill>
                            <a:srgbClr val="C00000"/>
                          </a:solidFill>
                          <a:latin typeface="Garamond" pitchFamily="18" charset="0"/>
                        </a:rPr>
                        <a:t> de trabalho; autoridade e responsabilidade; disciplina; unidade de comando; unidade de direcção; subordinação dos interesses individuais aos gerais; remuneração; centralização; cadeia escalar; ordem; equidade; estabilidade  do pessoal; iniciativa e espírito de equipe.</a:t>
                      </a:r>
                      <a:endParaRPr lang="en-US" sz="1600" b="0" dirty="0">
                        <a:solidFill>
                          <a:srgbClr val="C00000"/>
                        </a:solidFill>
                        <a:latin typeface="Garamond" pitchFamily="18" charset="0"/>
                      </a:endParaRPr>
                    </a:p>
                  </a:txBody>
                  <a:tcPr marT="45711" marB="45711"/>
                </a:tc>
              </a:tr>
            </a:tbl>
          </a:graphicData>
        </a:graphic>
      </p:graphicFrame>
    </p:spTree>
    <p:extLst>
      <p:ext uri="{BB962C8B-B14F-4D97-AF65-F5344CB8AC3E}">
        <p14:creationId xmlns:p14="http://schemas.microsoft.com/office/powerpoint/2010/main" val="34250631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linds(horizontal)">
                                      <p:cBhvr>
                                        <p:cTn id="7" dur="500"/>
                                        <p:tgtEl>
                                          <p:spTgt spid="286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8675">
                                            <p:txEl>
                                              <p:pRg st="2" end="2"/>
                                            </p:txEl>
                                          </p:spTgt>
                                        </p:tgtEl>
                                        <p:attrNameLst>
                                          <p:attrName>style.visibility</p:attrName>
                                        </p:attrNameLst>
                                      </p:cBhvr>
                                      <p:to>
                                        <p:strVal val="visible"/>
                                      </p:to>
                                    </p:set>
                                    <p:animEffect transition="in" filter="checkerboard(across)">
                                      <p:cBhvr>
                                        <p:cTn id="12" dur="500"/>
                                        <p:tgtEl>
                                          <p:spTgt spid="286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5607"/>
                                        </p:tgtEl>
                                        <p:attrNameLst>
                                          <p:attrName>style.visibility</p:attrName>
                                        </p:attrNameLst>
                                      </p:cBhvr>
                                      <p:to>
                                        <p:strVal val="visible"/>
                                      </p:to>
                                    </p:set>
                                    <p:animEffect transition="in" filter="checkerboard(across)">
                                      <p:cBhvr>
                                        <p:cTn id="22" dur="500"/>
                                        <p:tgtEl>
                                          <p:spTgt spid="2560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checkerboard(across)">
                                      <p:cBhvr>
                                        <p:cTn id="27" dur="500"/>
                                        <p:tgtEl>
                                          <p:spTgt spid="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heckerboard(across)">
                                      <p:cBhvr>
                                        <p:cTn id="32" dur="500"/>
                                        <p:tgtEl>
                                          <p:spTgt spid="4"/>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checkerboard(across)">
                                      <p:cBhvr>
                                        <p:cTn id="37" dur="500"/>
                                        <p:tgtEl>
                                          <p:spTgt spid="5"/>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checkerboard(across)">
                                      <p:cBhvr>
                                        <p:cTn id="42" dur="500"/>
                                        <p:tgtEl>
                                          <p:spTgt spid="6"/>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7" presetClass="entr" presetSubtype="4" fill="hold" nodeType="click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additive="base">
                                        <p:cTn id="47" dur="5000" fill="hold"/>
                                        <p:tgtEl>
                                          <p:spTgt spid="35"/>
                                        </p:tgtEl>
                                        <p:attrNameLst>
                                          <p:attrName>ppt_x</p:attrName>
                                        </p:attrNameLst>
                                      </p:cBhvr>
                                      <p:tavLst>
                                        <p:tav tm="0">
                                          <p:val>
                                            <p:strVal val="#ppt_x"/>
                                          </p:val>
                                        </p:tav>
                                        <p:tav tm="100000">
                                          <p:val>
                                            <p:strVal val="#ppt_x"/>
                                          </p:val>
                                        </p:tav>
                                      </p:tavLst>
                                    </p:anim>
                                    <p:anim calcmode="lin" valueType="num">
                                      <p:cBhvr additive="base">
                                        <p:cTn id="48" dur="50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1" presetClass="entr" presetSubtype="4" fill="hold" nodeType="clickEffect">
                                  <p:stCondLst>
                                    <p:cond delay="0"/>
                                  </p:stCondLst>
                                  <p:childTnLst>
                                    <p:set>
                                      <p:cBhvr>
                                        <p:cTn id="52" dur="1" fill="hold">
                                          <p:stCondLst>
                                            <p:cond delay="0"/>
                                          </p:stCondLst>
                                        </p:cTn>
                                        <p:tgtEl>
                                          <p:spTgt spid="39"/>
                                        </p:tgtEl>
                                        <p:attrNameLst>
                                          <p:attrName>style.visibility</p:attrName>
                                        </p:attrNameLst>
                                      </p:cBhvr>
                                      <p:to>
                                        <p:strVal val="visible"/>
                                      </p:to>
                                    </p:set>
                                    <p:animEffect transition="in" filter="wheel(4)">
                                      <p:cBhvr>
                                        <p:cTn id="53" dur="2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10" y="1210615"/>
            <a:ext cx="11681138" cy="4327300"/>
          </a:xfrm>
        </p:spPr>
        <p:txBody>
          <a:bodyPr>
            <a:normAutofit/>
          </a:bodyPr>
          <a:lstStyle/>
          <a:p>
            <a:pPr algn="just"/>
            <a:r>
              <a:rPr lang="pt-PT" sz="3100" b="1" dirty="0">
                <a:latin typeface="Garamond" panose="02020404030301010803" pitchFamily="18" charset="0"/>
              </a:rPr>
              <a:t>Principais colaboradores e suas contribuições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Para o desenvolvimento e publicação dos catorze princípios básicos, </a:t>
            </a:r>
            <a:r>
              <a:rPr lang="pt-PT" sz="2800" dirty="0" err="1">
                <a:latin typeface="Garamond" panose="02020404030301010803" pitchFamily="18" charset="0"/>
              </a:rPr>
              <a:t>Fayol</a:t>
            </a:r>
            <a:r>
              <a:rPr lang="pt-PT" sz="2800" dirty="0">
                <a:latin typeface="Garamond" panose="02020404030301010803" pitchFamily="18" charset="0"/>
              </a:rPr>
              <a:t> contou com a colaboração de </a:t>
            </a:r>
            <a:r>
              <a:rPr lang="pt-PT" sz="2800" b="1" dirty="0" err="1">
                <a:latin typeface="Garamond" panose="02020404030301010803" pitchFamily="18" charset="0"/>
              </a:rPr>
              <a:t>Lyndall</a:t>
            </a:r>
            <a:r>
              <a:rPr lang="pt-PT" sz="2800" b="1" dirty="0">
                <a:latin typeface="Garamond" panose="02020404030301010803" pitchFamily="18" charset="0"/>
              </a:rPr>
              <a:t> </a:t>
            </a:r>
            <a:r>
              <a:rPr lang="pt-PT" sz="2800" b="1" dirty="0" err="1">
                <a:latin typeface="Garamond" panose="02020404030301010803" pitchFamily="18" charset="0"/>
              </a:rPr>
              <a:t>Urwick</a:t>
            </a:r>
            <a:r>
              <a:rPr lang="pt-PT" sz="2800" b="1" dirty="0">
                <a:latin typeface="Garamond" panose="02020404030301010803" pitchFamily="18" charset="0"/>
              </a:rPr>
              <a:t>, John </a:t>
            </a:r>
            <a:r>
              <a:rPr lang="pt-PT" sz="2800" b="1" dirty="0" err="1">
                <a:latin typeface="Garamond" panose="02020404030301010803" pitchFamily="18" charset="0"/>
              </a:rPr>
              <a:t>Mooney</a:t>
            </a:r>
            <a:r>
              <a:rPr lang="pt-PT" sz="2800" b="1" dirty="0">
                <a:latin typeface="Garamond" panose="02020404030301010803" pitchFamily="18" charset="0"/>
              </a:rPr>
              <a:t>, Robert Davis e </a:t>
            </a:r>
            <a:r>
              <a:rPr lang="pt-PT" sz="2800" b="1" dirty="0" err="1">
                <a:latin typeface="Garamond" panose="02020404030301010803" pitchFamily="18" charset="0"/>
              </a:rPr>
              <a:t>Luther</a:t>
            </a:r>
            <a:r>
              <a:rPr lang="pt-PT" sz="2800" b="1" dirty="0">
                <a:latin typeface="Garamond" panose="02020404030301010803" pitchFamily="18" charset="0"/>
              </a:rPr>
              <a:t> </a:t>
            </a:r>
            <a:r>
              <a:rPr lang="pt-PT" sz="2800" b="1" dirty="0" err="1">
                <a:latin typeface="Garamond" panose="02020404030301010803" pitchFamily="18" charset="0"/>
              </a:rPr>
              <a:t>Gulik</a:t>
            </a:r>
            <a:r>
              <a:rPr lang="pt-PT" sz="2800" dirty="0">
                <a:latin typeface="Garamond" panose="02020404030301010803" pitchFamily="18" charset="0"/>
              </a:rPr>
              <a:t>, que em 1947 vieram a publicar a obra de </a:t>
            </a:r>
            <a:r>
              <a:rPr lang="pt-PT" sz="2800" dirty="0" err="1">
                <a:latin typeface="Garamond" panose="02020404030301010803" pitchFamily="18" charset="0"/>
              </a:rPr>
              <a:t>Fayol</a:t>
            </a:r>
            <a:r>
              <a:rPr lang="pt-PT" sz="2800" dirty="0">
                <a:latin typeface="Garamond" panose="02020404030301010803" pitchFamily="18" charset="0"/>
              </a:rPr>
              <a:t> intitulada </a:t>
            </a:r>
            <a:r>
              <a:rPr lang="pt-PT" sz="2800" i="1" dirty="0">
                <a:latin typeface="Garamond" panose="02020404030301010803" pitchFamily="18" charset="0"/>
              </a:rPr>
              <a:t>General </a:t>
            </a:r>
            <a:r>
              <a:rPr lang="pt-PT" sz="2800" i="1" dirty="0" err="1">
                <a:latin typeface="Garamond" panose="02020404030301010803" pitchFamily="18" charset="0"/>
              </a:rPr>
              <a:t>and</a:t>
            </a:r>
            <a:r>
              <a:rPr lang="pt-PT" sz="2800" i="1" dirty="0">
                <a:latin typeface="Garamond" panose="02020404030301010803" pitchFamily="18" charset="0"/>
              </a:rPr>
              <a:t> Industrial Management </a:t>
            </a:r>
            <a:r>
              <a:rPr lang="pt-PT" sz="2800" dirty="0">
                <a:latin typeface="Garamond" panose="02020404030301010803" pitchFamily="18" charset="0"/>
              </a:rPr>
              <a:t>(gestão geral e industrial de empresa), que constituiu a bíblia dos administradores e gestores das organizações clássicas na época.</a:t>
            </a:r>
            <a:r>
              <a:rPr lang="pt-BR" dirty="0"/>
              <a:t/>
            </a:r>
            <a:br>
              <a:rPr lang="pt-BR" dirty="0"/>
            </a:br>
            <a:endParaRPr lang="pt-BR" dirty="0"/>
          </a:p>
        </p:txBody>
      </p:sp>
    </p:spTree>
    <p:extLst>
      <p:ext uri="{BB962C8B-B14F-4D97-AF65-F5344CB8AC3E}">
        <p14:creationId xmlns:p14="http://schemas.microsoft.com/office/powerpoint/2010/main" val="2009589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489" y="824247"/>
            <a:ext cx="10805375" cy="5061397"/>
          </a:xfrm>
        </p:spPr>
        <p:txBody>
          <a:bodyPr>
            <a:normAutofit fontScale="90000"/>
          </a:bodyPr>
          <a:lstStyle/>
          <a:p>
            <a:pPr algn="just"/>
            <a:r>
              <a:rPr lang="pt-BR" sz="3100" dirty="0">
                <a:latin typeface="Garamond" panose="02020404030301010803" pitchFamily="18" charset="0"/>
              </a:rPr>
              <a:t/>
            </a:r>
            <a:br>
              <a:rPr lang="pt-BR" sz="3100" dirty="0">
                <a:latin typeface="Garamond" panose="02020404030301010803" pitchFamily="18" charset="0"/>
              </a:rPr>
            </a:br>
            <a:r>
              <a:rPr lang="pt-BR" sz="3100" dirty="0" smtClean="0">
                <a:latin typeface="Garamond" panose="02020404030301010803" pitchFamily="18" charset="0"/>
              </a:rPr>
              <a:t/>
            </a:r>
            <a:br>
              <a:rPr lang="pt-BR" sz="3100" dirty="0" smtClean="0">
                <a:latin typeface="Garamond" panose="02020404030301010803" pitchFamily="18" charset="0"/>
              </a:rPr>
            </a:br>
            <a:r>
              <a:rPr lang="pt-PT" sz="3100" dirty="0" smtClean="0">
                <a:latin typeface="Garamond" panose="02020404030301010803" pitchFamily="18" charset="0"/>
              </a:rPr>
              <a:t>Segundo </a:t>
            </a:r>
            <a:r>
              <a:rPr lang="pt-PT" sz="3100" dirty="0" err="1">
                <a:latin typeface="Garamond" panose="02020404030301010803" pitchFamily="18" charset="0"/>
              </a:rPr>
              <a:t>Kwasnicka</a:t>
            </a:r>
            <a:r>
              <a:rPr lang="pt-PT" sz="3100" dirty="0">
                <a:latin typeface="Garamond" panose="02020404030301010803" pitchFamily="18" charset="0"/>
              </a:rPr>
              <a:t> (2006:48,49), com base na definição dos cinco </a:t>
            </a:r>
            <a:r>
              <a:rPr lang="pt-PT" sz="3100" dirty="0" err="1">
                <a:latin typeface="Garamond" panose="02020404030301010803" pitchFamily="18" charset="0"/>
              </a:rPr>
              <a:t>actos</a:t>
            </a:r>
            <a:r>
              <a:rPr lang="pt-PT" sz="3100" dirty="0">
                <a:latin typeface="Garamond" panose="02020404030301010803" pitchFamily="18" charset="0"/>
              </a:rPr>
              <a:t> administrativos de gestão da empresa, descritos acima, </a:t>
            </a:r>
            <a:r>
              <a:rPr lang="pt-PT" sz="3100" dirty="0" err="1">
                <a:latin typeface="Garamond" panose="02020404030301010803" pitchFamily="18" charset="0"/>
              </a:rPr>
              <a:t>Fayol</a:t>
            </a:r>
            <a:r>
              <a:rPr lang="pt-PT" sz="3100" dirty="0">
                <a:latin typeface="Garamond" panose="02020404030301010803" pitchFamily="18" charset="0"/>
              </a:rPr>
              <a:t> formulou, como resultado dos seus estudos, os </a:t>
            </a:r>
            <a:r>
              <a:rPr lang="pt-PT" sz="3100" b="1" dirty="0">
                <a:latin typeface="Garamond" panose="02020404030301010803" pitchFamily="18" charset="0"/>
              </a:rPr>
              <a:t>catorze (14) princípios</a:t>
            </a:r>
            <a:r>
              <a:rPr lang="pt-PT" sz="3100" dirty="0">
                <a:latin typeface="Garamond" panose="02020404030301010803" pitchFamily="18" charset="0"/>
              </a:rPr>
              <a:t> </a:t>
            </a:r>
            <a:r>
              <a:rPr lang="pt-PT" sz="3100" b="1" dirty="0" smtClean="0">
                <a:latin typeface="Garamond" panose="02020404030301010803" pitchFamily="18" charset="0"/>
              </a:rPr>
              <a:t>básicos: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Divisão do trabalho</a:t>
            </a:r>
            <a:r>
              <a:rPr lang="pt-PT" sz="3100" dirty="0">
                <a:latin typeface="Garamond" panose="02020404030301010803" pitchFamily="18" charset="0"/>
              </a:rPr>
              <a:t>, que significa atribuir aos colaboradores tarefas específicas com o </a:t>
            </a:r>
            <a:r>
              <a:rPr lang="pt-PT" sz="3100" dirty="0" err="1">
                <a:latin typeface="Garamond" panose="02020404030301010803" pitchFamily="18" charset="0"/>
              </a:rPr>
              <a:t>objectivo</a:t>
            </a:r>
            <a:r>
              <a:rPr lang="pt-PT" sz="3100" dirty="0">
                <a:latin typeface="Garamond" panose="02020404030301010803" pitchFamily="18" charset="0"/>
              </a:rPr>
              <a:t> de aumentar o volume de </a:t>
            </a:r>
            <a:r>
              <a:rPr lang="pt-PT" sz="3100" dirty="0" smtClean="0">
                <a:latin typeface="Garamond" panose="02020404030301010803" pitchFamily="18" charset="0"/>
              </a:rPr>
              <a:t>produção</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Autoridade administrativa</a:t>
            </a:r>
            <a:r>
              <a:rPr lang="pt-PT" sz="3100" dirty="0">
                <a:latin typeface="Garamond" panose="02020404030301010803" pitchFamily="18" charset="0"/>
              </a:rPr>
              <a:t>, significa conferir aos gestores o poder de mandar os colaboradores, sancionar o trabalho realizado por estes, </a:t>
            </a:r>
            <a:r>
              <a:rPr lang="pt-PT" sz="3100" dirty="0" smtClean="0">
                <a:latin typeface="Garamond" panose="02020404030301010803" pitchFamily="18" charset="0"/>
              </a:rPr>
              <a:t>receber e obedecer ordens de superiores hierárquicos. </a:t>
            </a:r>
            <a:r>
              <a:rPr lang="pt-BR" dirty="0"/>
              <a:t/>
            </a:r>
            <a:br>
              <a:rPr lang="pt-BR" dirty="0"/>
            </a:br>
            <a:endParaRPr lang="pt-BR" dirty="0"/>
          </a:p>
        </p:txBody>
      </p:sp>
    </p:spTree>
    <p:extLst>
      <p:ext uri="{BB962C8B-B14F-4D97-AF65-F5344CB8AC3E}">
        <p14:creationId xmlns:p14="http://schemas.microsoft.com/office/powerpoint/2010/main" val="4036251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592" y="811369"/>
            <a:ext cx="11383851" cy="4707228"/>
          </a:xfrm>
        </p:spPr>
        <p:txBody>
          <a:bodyPr>
            <a:normAutofit fontScale="90000"/>
          </a:bodyPr>
          <a:lstStyle/>
          <a:p>
            <a:pPr lvl="0" algn="just"/>
            <a:r>
              <a:rPr lang="pt-PT" sz="3100" b="1" dirty="0">
                <a:latin typeface="Garamond" panose="02020404030301010803" pitchFamily="18" charset="0"/>
              </a:rPr>
              <a:t>Disciplina laboral</a:t>
            </a:r>
            <a:r>
              <a:rPr lang="pt-PT" sz="3100" dirty="0">
                <a:latin typeface="Garamond" panose="02020404030301010803" pitchFamily="18" charset="0"/>
              </a:rPr>
              <a:t>, consiste na aceitação do poder emanado da autoridade administrativa competente, dever obediência e respeito às normas emanadas do poder superior dentro da hierarquia estabelecida na estrutura da organização</a:t>
            </a:r>
            <a:r>
              <a:rPr lang="pt-PT" sz="3100" dirty="0" smtClean="0">
                <a:latin typeface="Garamond" panose="02020404030301010803" pitchFamily="18" charset="0"/>
              </a:rPr>
              <a:t>.</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Unidade de comando</a:t>
            </a:r>
            <a:r>
              <a:rPr lang="pt-PT" sz="3100" dirty="0">
                <a:latin typeface="Garamond" panose="02020404030301010803" pitchFamily="18" charset="0"/>
              </a:rPr>
              <a:t>, significa que cada colaborador recebe comando e deve obediência a um só chefe ou líder, através de uma só </a:t>
            </a:r>
            <a:r>
              <a:rPr lang="pt-PT" sz="3100" dirty="0" smtClean="0">
                <a:latin typeface="Garamond" panose="02020404030301010803" pitchFamily="18" charset="0"/>
              </a:rPr>
              <a:t>liderança. </a:t>
            </a:r>
            <a:br>
              <a:rPr lang="pt-PT"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Unidade de </a:t>
            </a:r>
            <a:r>
              <a:rPr lang="pt-PT" sz="3100" b="1" dirty="0" err="1">
                <a:latin typeface="Garamond" panose="02020404030301010803" pitchFamily="18" charset="0"/>
              </a:rPr>
              <a:t>direcção</a:t>
            </a:r>
            <a:r>
              <a:rPr lang="pt-PT" sz="3100" dirty="0">
                <a:latin typeface="Garamond" panose="02020404030301010803" pitchFamily="18" charset="0"/>
              </a:rPr>
              <a:t>, consiste na troca recíproca de informações entre o chefe e o subordinado, onde o primeiro emite ordem e supervisiona e o segundo recebe e deve obediência de cumprir e reportar os resultados à procedência da ordem ou ao chefe</a:t>
            </a:r>
            <a:r>
              <a:rPr lang="pt-PT" dirty="0"/>
              <a:t>.</a:t>
            </a:r>
            <a:endParaRPr lang="pt-BR" dirty="0"/>
          </a:p>
        </p:txBody>
      </p:sp>
    </p:spTree>
    <p:extLst>
      <p:ext uri="{BB962C8B-B14F-4D97-AF65-F5344CB8AC3E}">
        <p14:creationId xmlns:p14="http://schemas.microsoft.com/office/powerpoint/2010/main" val="172505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4863" y="326488"/>
            <a:ext cx="11435368" cy="6531512"/>
          </a:xfrm>
        </p:spPr>
        <p:txBody>
          <a:bodyPr>
            <a:noAutofit/>
          </a:bodyPr>
          <a:lstStyle/>
          <a:p>
            <a:pPr lvl="0" algn="just"/>
            <a:r>
              <a:rPr lang="pt-PT" sz="2500" b="1" dirty="0" smtClean="0">
                <a:latin typeface="Garamond" panose="02020404030301010803" pitchFamily="18" charset="0"/>
              </a:rPr>
              <a:t>Subordinação </a:t>
            </a:r>
            <a:r>
              <a:rPr lang="pt-PT" sz="2500" b="1" dirty="0">
                <a:latin typeface="Garamond" panose="02020404030301010803" pitchFamily="18" charset="0"/>
              </a:rPr>
              <a:t>do interesse individual aos interesses da organização</a:t>
            </a:r>
            <a:r>
              <a:rPr lang="pt-PT" sz="2500" dirty="0">
                <a:latin typeface="Garamond" panose="02020404030301010803" pitchFamily="18" charset="0"/>
              </a:rPr>
              <a:t>,</a:t>
            </a:r>
            <a:r>
              <a:rPr lang="pt-PT" sz="2500" b="1" dirty="0">
                <a:latin typeface="Garamond" panose="02020404030301010803" pitchFamily="18" charset="0"/>
              </a:rPr>
              <a:t> </a:t>
            </a:r>
            <a:r>
              <a:rPr lang="pt-PT" sz="2500" dirty="0">
                <a:latin typeface="Garamond" panose="02020404030301010803" pitchFamily="18" charset="0"/>
              </a:rPr>
              <a:t>significa que os </a:t>
            </a:r>
            <a:r>
              <a:rPr lang="pt-PT" sz="2500" dirty="0" err="1">
                <a:latin typeface="Garamond" panose="02020404030301010803" pitchFamily="18" charset="0"/>
              </a:rPr>
              <a:t>objectivos</a:t>
            </a:r>
            <a:r>
              <a:rPr lang="pt-PT" sz="2500" dirty="0">
                <a:latin typeface="Garamond" panose="02020404030301010803" pitchFamily="18" charset="0"/>
              </a:rPr>
              <a:t> organizacionais são mais importantes e sobrepõem-se aos </a:t>
            </a:r>
            <a:r>
              <a:rPr lang="pt-PT" sz="2500" dirty="0" err="1">
                <a:latin typeface="Garamond" panose="02020404030301010803" pitchFamily="18" charset="0"/>
              </a:rPr>
              <a:t>objectivos</a:t>
            </a:r>
            <a:r>
              <a:rPr lang="pt-PT" sz="2500" dirty="0">
                <a:latin typeface="Garamond" panose="02020404030301010803" pitchFamily="18" charset="0"/>
              </a:rPr>
              <a:t> pessoais, devendo estes últimos ser modificados em função da primazia dos primeiros.</a:t>
            </a:r>
            <a:r>
              <a:rPr lang="pt-BR" sz="2500" dirty="0">
                <a:latin typeface="Garamond" panose="02020404030301010803" pitchFamily="18" charset="0"/>
              </a:rPr>
              <a:t/>
            </a:r>
            <a:br>
              <a:rPr lang="pt-BR" sz="2500" dirty="0">
                <a:latin typeface="Garamond" panose="02020404030301010803" pitchFamily="18" charset="0"/>
              </a:rPr>
            </a:br>
            <a:r>
              <a:rPr lang="pt-BR" sz="2500" dirty="0" smtClean="0">
                <a:latin typeface="Garamond" panose="02020404030301010803" pitchFamily="18" charset="0"/>
              </a:rPr>
              <a:t/>
            </a:r>
            <a:br>
              <a:rPr lang="pt-BR" sz="2500" dirty="0" smtClean="0">
                <a:latin typeface="Garamond" panose="02020404030301010803" pitchFamily="18" charset="0"/>
              </a:rPr>
            </a:br>
            <a:r>
              <a:rPr lang="pt-PT" sz="2500" b="1" dirty="0" smtClean="0">
                <a:latin typeface="Garamond" panose="02020404030301010803" pitchFamily="18" charset="0"/>
              </a:rPr>
              <a:t>Remuneração </a:t>
            </a:r>
            <a:r>
              <a:rPr lang="pt-PT" sz="2500" b="1" dirty="0">
                <a:latin typeface="Garamond" panose="02020404030301010803" pitchFamily="18" charset="0"/>
              </a:rPr>
              <a:t>compatível com as funções</a:t>
            </a:r>
            <a:r>
              <a:rPr lang="pt-PT" sz="2500" dirty="0">
                <a:latin typeface="Garamond" panose="02020404030301010803" pitchFamily="18" charset="0"/>
              </a:rPr>
              <a:t>, consiste na aplicação </a:t>
            </a:r>
            <a:r>
              <a:rPr lang="pt-PT" sz="2500" dirty="0" smtClean="0">
                <a:latin typeface="Garamond" panose="02020404030301010803" pitchFamily="18" charset="0"/>
              </a:rPr>
              <a:t>do princípio </a:t>
            </a:r>
            <a:r>
              <a:rPr lang="pt-PT" sz="2500" dirty="0">
                <a:latin typeface="Garamond" panose="02020404030301010803" pitchFamily="18" charset="0"/>
              </a:rPr>
              <a:t>de equidade e justiça laboral </a:t>
            </a:r>
            <a:r>
              <a:rPr lang="pt-PT" sz="2500" dirty="0" smtClean="0">
                <a:latin typeface="Garamond" panose="02020404030301010803" pitchFamily="18" charset="0"/>
              </a:rPr>
              <a:t>(recompensa) na </a:t>
            </a:r>
            <a:r>
              <a:rPr lang="pt-PT" sz="2500" dirty="0">
                <a:latin typeface="Garamond" panose="02020404030301010803" pitchFamily="18" charset="0"/>
              </a:rPr>
              <a:t>situação de retribuição dos serviços </a:t>
            </a:r>
            <a:r>
              <a:rPr lang="pt-PT" sz="2500" dirty="0" smtClean="0">
                <a:latin typeface="Garamond" panose="02020404030301010803" pitchFamily="18" charset="0"/>
              </a:rPr>
              <a:t>prestado. </a:t>
            </a:r>
            <a:br>
              <a:rPr lang="pt-PT" sz="2500" dirty="0" smtClean="0">
                <a:latin typeface="Garamond" panose="02020404030301010803" pitchFamily="18" charset="0"/>
              </a:rPr>
            </a:br>
            <a:r>
              <a:rPr lang="pt-PT" sz="2500" dirty="0">
                <a:latin typeface="Garamond" panose="02020404030301010803" pitchFamily="18" charset="0"/>
              </a:rPr>
              <a:t/>
            </a:r>
            <a:br>
              <a:rPr lang="pt-PT" sz="2500" dirty="0">
                <a:latin typeface="Garamond" panose="02020404030301010803" pitchFamily="18" charset="0"/>
              </a:rPr>
            </a:br>
            <a:r>
              <a:rPr lang="pt-PT" sz="2500" dirty="0" smtClean="0">
                <a:latin typeface="Garamond" panose="02020404030301010803" pitchFamily="18" charset="0"/>
              </a:rPr>
              <a:t/>
            </a:r>
            <a:br>
              <a:rPr lang="pt-PT" sz="2500" dirty="0" smtClean="0">
                <a:latin typeface="Garamond" panose="02020404030301010803" pitchFamily="18" charset="0"/>
              </a:rPr>
            </a:br>
            <a:r>
              <a:rPr lang="pt-PT" sz="2500" dirty="0" smtClean="0">
                <a:latin typeface="Garamond" panose="02020404030301010803" pitchFamily="18" charset="0"/>
              </a:rPr>
              <a:t/>
            </a:r>
            <a:br>
              <a:rPr lang="pt-PT" sz="2500" dirty="0" smtClean="0">
                <a:latin typeface="Garamond" panose="02020404030301010803" pitchFamily="18" charset="0"/>
              </a:rPr>
            </a:br>
            <a:r>
              <a:rPr lang="pt-PT" sz="2500" b="1" dirty="0" smtClean="0">
                <a:latin typeface="Garamond" panose="02020404030301010803" pitchFamily="18" charset="0"/>
              </a:rPr>
              <a:t>Centralização </a:t>
            </a:r>
            <a:r>
              <a:rPr lang="pt-PT" sz="2500" b="1" dirty="0">
                <a:latin typeface="Garamond" panose="02020404030301010803" pitchFamily="18" charset="0"/>
              </a:rPr>
              <a:t>do poder e da decisão final</a:t>
            </a:r>
            <a:r>
              <a:rPr lang="pt-PT" sz="2500" dirty="0">
                <a:latin typeface="Garamond" panose="02020404030301010803" pitchFamily="18" charset="0"/>
              </a:rPr>
              <a:t>, significa que as </a:t>
            </a:r>
            <a:r>
              <a:rPr lang="pt-PT" sz="2500" dirty="0" err="1">
                <a:latin typeface="Garamond" panose="02020404030301010803" pitchFamily="18" charset="0"/>
              </a:rPr>
              <a:t>directrizes</a:t>
            </a:r>
            <a:r>
              <a:rPr lang="pt-PT" sz="2500" dirty="0">
                <a:latin typeface="Garamond" panose="02020404030301010803" pitchFamily="18" charset="0"/>
              </a:rPr>
              <a:t> que regem a organização devem emanar de um comando e </a:t>
            </a:r>
            <a:r>
              <a:rPr lang="pt-PT" sz="2500" dirty="0" err="1">
                <a:latin typeface="Garamond" panose="02020404030301010803" pitchFamily="18" charset="0"/>
              </a:rPr>
              <a:t>direcção</a:t>
            </a:r>
            <a:r>
              <a:rPr lang="pt-PT" sz="2500" dirty="0">
                <a:latin typeface="Garamond" panose="02020404030301010803" pitchFamily="18" charset="0"/>
              </a:rPr>
              <a:t> central da alta administração da empresa</a:t>
            </a:r>
            <a:endParaRPr lang="pt-BR" sz="2500" dirty="0">
              <a:latin typeface="Garamond" panose="02020404030301010803" pitchFamily="18" charset="0"/>
            </a:endParaRPr>
          </a:p>
        </p:txBody>
      </p:sp>
    </p:spTree>
    <p:extLst>
      <p:ext uri="{BB962C8B-B14F-4D97-AF65-F5344CB8AC3E}">
        <p14:creationId xmlns:p14="http://schemas.microsoft.com/office/powerpoint/2010/main" val="2122702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5" y="695459"/>
            <a:ext cx="11267941" cy="5628069"/>
          </a:xfrm>
        </p:spPr>
        <p:txBody>
          <a:bodyPr>
            <a:noAutofit/>
          </a:bodyPr>
          <a:lstStyle/>
          <a:p>
            <a:pPr lvl="0"/>
            <a:r>
              <a:rPr lang="pt-PT" sz="2400" b="1" dirty="0">
                <a:latin typeface="Garamond" panose="02020404030301010803" pitchFamily="18" charset="0"/>
              </a:rPr>
              <a:t>Hierarquia na estrutura organizacional</a:t>
            </a:r>
            <a:r>
              <a:rPr lang="pt-PT" sz="2400" dirty="0">
                <a:latin typeface="Garamond" panose="02020404030301010803" pitchFamily="18" charset="0"/>
              </a:rPr>
              <a:t>, consiste na categorização dos níveis de chefia e </a:t>
            </a:r>
            <a:r>
              <a:rPr lang="pt-PT" sz="2400" dirty="0" err="1">
                <a:latin typeface="Garamond" panose="02020404030301010803" pitchFamily="18" charset="0"/>
              </a:rPr>
              <a:t>direcção</a:t>
            </a:r>
            <a:r>
              <a:rPr lang="pt-PT" sz="2400" dirty="0">
                <a:latin typeface="Garamond" panose="02020404030301010803" pitchFamily="18" charset="0"/>
              </a:rPr>
              <a:t>, de acordo com a sua autoridade e responsabilidade emanadas de cima para baixo da estrutura hierárquica da organização</a:t>
            </a:r>
            <a:r>
              <a:rPr lang="pt-PT" sz="2400" dirty="0" smtClean="0">
                <a:latin typeface="Garamond" panose="02020404030301010803" pitchFamily="18" charset="0"/>
              </a:rPr>
              <a:t>.</a:t>
            </a:r>
            <a:br>
              <a:rPr lang="pt-PT" sz="2400" dirty="0" smtClean="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Ordem</a:t>
            </a:r>
            <a:r>
              <a:rPr lang="pt-PT" sz="2400" dirty="0">
                <a:latin typeface="Garamond" panose="02020404030301010803" pitchFamily="18" charset="0"/>
              </a:rPr>
              <a:t>, significa que cada coisa deve estar no seu lugar, de forma organizada e arrumada, dentro da estrutura estabelecida pelos gestores em diferentes níveis da estrutura hierárquica da empresa</a:t>
            </a:r>
            <a:r>
              <a:rPr lang="pt-PT" sz="2400" dirty="0" smtClean="0">
                <a:latin typeface="Garamond" panose="02020404030301010803" pitchFamily="18" charset="0"/>
              </a:rPr>
              <a:t>.</a:t>
            </a:r>
            <a:br>
              <a:rPr lang="pt-PT" sz="2400" dirty="0" smtClean="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Equidade nas relações laborais</a:t>
            </a:r>
            <a:r>
              <a:rPr lang="pt-PT" sz="2400" dirty="0">
                <a:latin typeface="Garamond" panose="02020404030301010803" pitchFamily="18" charset="0"/>
              </a:rPr>
              <a:t>, é o princípio que atribui tratamento igual para pessoas iguais, com tarefas, funções e remunerações iguais</a:t>
            </a:r>
            <a:r>
              <a:rPr lang="pt-PT" sz="2400" dirty="0" smtClean="0">
                <a:latin typeface="Garamond" panose="02020404030301010803" pitchFamily="18" charset="0"/>
              </a:rPr>
              <a:t>.</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BR" sz="2400" dirty="0">
                <a:latin typeface="Garamond" panose="02020404030301010803" pitchFamily="18" charset="0"/>
              </a:rPr>
              <a:t/>
            </a:r>
            <a:br>
              <a:rPr lang="pt-BR" sz="2400" dirty="0">
                <a:latin typeface="Garamond" panose="02020404030301010803" pitchFamily="18" charset="0"/>
              </a:rPr>
            </a:br>
            <a:r>
              <a:rPr lang="pt-PT" sz="2400" b="1" dirty="0">
                <a:latin typeface="Garamond" panose="02020404030301010803" pitchFamily="18" charset="0"/>
              </a:rPr>
              <a:t>Estabilidade do pessoal</a:t>
            </a:r>
            <a:r>
              <a:rPr lang="pt-PT" sz="2400" dirty="0">
                <a:latin typeface="Garamond" panose="02020404030301010803" pitchFamily="18" charset="0"/>
              </a:rPr>
              <a:t>, significa garantir emprego estável dos colaboradores em situação laboral normal e sustentável</a:t>
            </a:r>
            <a:endParaRPr lang="pt-BR" sz="2400" dirty="0">
              <a:latin typeface="Garamond" panose="02020404030301010803" pitchFamily="18" charset="0"/>
            </a:endParaRPr>
          </a:p>
        </p:txBody>
      </p:sp>
    </p:spTree>
    <p:extLst>
      <p:ext uri="{BB962C8B-B14F-4D97-AF65-F5344CB8AC3E}">
        <p14:creationId xmlns:p14="http://schemas.microsoft.com/office/powerpoint/2010/main" val="41923392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125" y="734096"/>
            <a:ext cx="11436438" cy="5550794"/>
          </a:xfrm>
        </p:spPr>
        <p:txBody>
          <a:bodyPr>
            <a:normAutofit/>
          </a:bodyPr>
          <a:lstStyle/>
          <a:p>
            <a:pPr marL="342900" lvl="0" indent="-342900" algn="just">
              <a:spcAft>
                <a:spcPts val="0"/>
              </a:spcAft>
              <a:tabLst>
                <a:tab pos="269875" algn="l"/>
                <a:tab pos="228600" algn="l"/>
              </a:tabLst>
            </a:pP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     Iniciativa e liberdade funcional</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é a capacidade de criar situações que favorecem a execução de tarefas pelos colaboradores, em todos os níveis hierárquicos, assegurando-lhes certa autonomia de trabalho de inovação. </a:t>
            </a:r>
            <a:r>
              <a:rPr lang="pt-PT" sz="2800" dirty="0">
                <a:latin typeface="Garamond" panose="02020404030301010803" pitchFamily="18" charset="0"/>
                <a:ea typeface="Times New Roman" panose="02020603050405020304" pitchFamily="18" charset="0"/>
                <a:cs typeface="Times New Roman" panose="02020603050405020304" pitchFamily="18" charset="0"/>
              </a:rPr>
              <a:t/>
            </a:r>
            <a:br>
              <a:rPr lang="pt-PT" sz="2800" dirty="0">
                <a:latin typeface="Garamond" panose="02020404030301010803" pitchFamily="18" charset="0"/>
                <a:ea typeface="Times New Roman" panose="02020603050405020304" pitchFamily="18" charset="0"/>
                <a:cs typeface="Times New Roman" panose="02020603050405020304" pitchFamily="18" charset="0"/>
              </a:rPr>
            </a:br>
            <a:r>
              <a:rPr lang="pt-PT" sz="2800" dirty="0">
                <a:latin typeface="Garamond" panose="02020404030301010803" pitchFamily="18" charset="0"/>
                <a:ea typeface="Times New Roman" panose="02020603050405020304" pitchFamily="18" charset="0"/>
                <a:cs typeface="Times New Roman" panose="02020603050405020304" pitchFamily="18" charset="0"/>
              </a:rPr>
              <a:t/>
            </a:r>
            <a:br>
              <a:rPr lang="pt-PT" sz="2800" dirty="0">
                <a:latin typeface="Garamond" panose="02020404030301010803" pitchFamily="18" charset="0"/>
                <a:ea typeface="Times New Roman" panose="02020603050405020304" pitchFamily="18" charset="0"/>
                <a:cs typeface="Times New Roman" panose="02020603050405020304" pitchFamily="18" charset="0"/>
              </a:rPr>
            </a:br>
            <a:r>
              <a:rPr lang="pt-PT" sz="28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2800" dirty="0" smtClean="0">
                <a:latin typeface="Garamond" panose="02020404030301010803" pitchFamily="18" charset="0"/>
                <a:ea typeface="Times New Roman" panose="02020603050405020304" pitchFamily="18" charset="0"/>
                <a:cs typeface="Times New Roman" panose="02020603050405020304" pitchFamily="18" charset="0"/>
              </a:rPr>
            </a:b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Espírito de equipa e sentido de unidade à organização</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consiste na harmonização entre pessoal colaborador e os gestores da organização garantindo a vitalidade funcional eficaz, com base na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promoção do</a:t>
            </a:r>
            <a:r>
              <a:rPr lang="pt-PT" sz="2800" dirty="0">
                <a:latin typeface="Garamond" panose="02020404030301010803" pitchFamily="18" charset="0"/>
                <a:ea typeface="Times New Roman" panose="02020603050405020304" pitchFamily="18" charset="0"/>
                <a:cs typeface="Times New Roman" panose="02020603050405020304" pitchFamily="18" charset="0"/>
              </a:rPr>
              <a:t>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princípio de cooperação</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coordenação, colaboração </a:t>
            </a:r>
            <a:r>
              <a:rPr lang="pt-PT" sz="2800" dirty="0" err="1" smtClean="0">
                <a:effectLst/>
                <a:latin typeface="Garamond" panose="02020404030301010803" pitchFamily="18" charset="0"/>
                <a:ea typeface="Times New Roman" panose="02020603050405020304" pitchFamily="18" charset="0"/>
                <a:cs typeface="Times New Roman" panose="02020603050405020304" pitchFamily="18" charset="0"/>
              </a:rPr>
              <a:t>colectiva</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e </a:t>
            </a: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desencorajamento do espírito individualista</a:t>
            </a:r>
            <a:r>
              <a:rPr lang="pt-PT" sz="2800" dirty="0" smtClean="0">
                <a:effectLst/>
                <a:latin typeface="Garamond" panose="02020404030301010803" pitchFamily="18" charset="0"/>
                <a:ea typeface="Times New Roman" panose="02020603050405020304" pitchFamily="18" charset="0"/>
                <a:cs typeface="Times New Roman" panose="02020603050405020304" pitchFamily="18" charset="0"/>
              </a:rPr>
              <a:t> fundamentado no ódio, na inveja (competição letal)</a:t>
            </a:r>
            <a:endParaRPr lang="pt-BR" dirty="0"/>
          </a:p>
        </p:txBody>
      </p:sp>
    </p:spTree>
    <p:extLst>
      <p:ext uri="{BB962C8B-B14F-4D97-AF65-F5344CB8AC3E}">
        <p14:creationId xmlns:p14="http://schemas.microsoft.com/office/powerpoint/2010/main" val="2043015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1828800" y="1905000"/>
            <a:ext cx="8686800" cy="4114800"/>
          </a:xfrm>
        </p:spPr>
        <p:txBody>
          <a:bodyPr/>
          <a:lstStyle/>
          <a:p>
            <a:pPr algn="ctr" eaLnBrk="1" hangingPunct="1">
              <a:buFontTx/>
              <a:buNone/>
            </a:pPr>
            <a:r>
              <a:rPr lang="en-US" sz="4000" b="1">
                <a:solidFill>
                  <a:schemeClr val="hlink"/>
                </a:solidFill>
              </a:rPr>
              <a:t>3. ABORDAGEM</a:t>
            </a:r>
          </a:p>
          <a:p>
            <a:pPr algn="ctr" eaLnBrk="1" hangingPunct="1">
              <a:buFontTx/>
              <a:buNone/>
            </a:pPr>
            <a:r>
              <a:rPr lang="pt-PT" sz="4000" b="1">
                <a:solidFill>
                  <a:schemeClr val="hlink"/>
                </a:solidFill>
              </a:rPr>
              <a:t>DA</a:t>
            </a:r>
            <a:endParaRPr lang="en-US" sz="4000" b="1">
              <a:solidFill>
                <a:schemeClr val="hlink"/>
              </a:solidFill>
            </a:endParaRPr>
          </a:p>
          <a:p>
            <a:pPr algn="ctr" eaLnBrk="1" hangingPunct="1">
              <a:buFontTx/>
              <a:buNone/>
            </a:pPr>
            <a:r>
              <a:rPr lang="en-US" sz="4000" b="1">
                <a:solidFill>
                  <a:schemeClr val="hlink"/>
                </a:solidFill>
              </a:rPr>
              <a:t>ORGANIZAÇÃO BUROCRÁTICA</a:t>
            </a:r>
          </a:p>
          <a:p>
            <a:pPr eaLnBrk="1" hangingPunct="1"/>
            <a:endParaRPr lang="en-US" smtClean="0">
              <a:solidFill>
                <a:schemeClr val="hlink"/>
              </a:solidFill>
            </a:endParaRPr>
          </a:p>
          <a:p>
            <a:pPr eaLnBrk="1" hangingPunct="1"/>
            <a:endParaRPr lang="en-US" smtClean="0"/>
          </a:p>
        </p:txBody>
      </p:sp>
    </p:spTree>
    <p:extLst>
      <p:ext uri="{BB962C8B-B14F-4D97-AF65-F5344CB8AC3E}">
        <p14:creationId xmlns:p14="http://schemas.microsoft.com/office/powerpoint/2010/main" val="10739246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1981200" y="1481138"/>
            <a:ext cx="8534400" cy="4525962"/>
          </a:xfrm>
        </p:spPr>
        <p:txBody>
          <a:bodyPr/>
          <a:lstStyle/>
          <a:p>
            <a:pPr algn="just" eaLnBrk="1" hangingPunct="1">
              <a:buFontTx/>
              <a:buNone/>
            </a:pPr>
            <a:r>
              <a:rPr lang="en-US" sz="2400" dirty="0"/>
              <a:t>O principal precursor da </a:t>
            </a:r>
            <a:r>
              <a:rPr lang="en-US" sz="2400" dirty="0" err="1"/>
              <a:t>abordagem</a:t>
            </a:r>
            <a:r>
              <a:rPr lang="en-US" sz="2400" dirty="0"/>
              <a:t> </a:t>
            </a:r>
            <a:r>
              <a:rPr lang="en-US" sz="2400" dirty="0" err="1"/>
              <a:t>burocrática</a:t>
            </a:r>
            <a:r>
              <a:rPr lang="en-US" sz="2400" dirty="0"/>
              <a:t> </a:t>
            </a:r>
            <a:r>
              <a:rPr lang="en-US" sz="2400" dirty="0" err="1"/>
              <a:t>foi</a:t>
            </a:r>
            <a:r>
              <a:rPr lang="en-US" sz="2400" dirty="0"/>
              <a:t> </a:t>
            </a:r>
            <a:r>
              <a:rPr lang="en-US" sz="2400" b="1" dirty="0"/>
              <a:t>Max Weber (1864-1920)</a:t>
            </a:r>
          </a:p>
          <a:p>
            <a:pPr algn="just" eaLnBrk="1" hangingPunct="1">
              <a:buFontTx/>
              <a:buNone/>
            </a:pPr>
            <a:endParaRPr lang="en-US" sz="2400" b="1" dirty="0"/>
          </a:p>
          <a:p>
            <a:pPr algn="just" eaLnBrk="1" hangingPunct="1">
              <a:buFontTx/>
              <a:buNone/>
            </a:pPr>
            <a:r>
              <a:rPr lang="en-US" sz="2400" dirty="0"/>
              <a:t>Como </a:t>
            </a:r>
            <a:r>
              <a:rPr lang="en-US" sz="2400" b="1" dirty="0" err="1"/>
              <a:t>tese</a:t>
            </a:r>
            <a:r>
              <a:rPr lang="en-US" sz="2400" b="1" dirty="0"/>
              <a:t>, </a:t>
            </a:r>
            <a:r>
              <a:rPr lang="en-US" sz="2400" dirty="0"/>
              <a:t>Weber fez “</a:t>
            </a:r>
            <a:r>
              <a:rPr lang="en-US" sz="2400" i="1" dirty="0" err="1"/>
              <a:t>estabelecimento</a:t>
            </a:r>
            <a:r>
              <a:rPr lang="en-US" sz="2400" i="1" dirty="0"/>
              <a:t> de </a:t>
            </a:r>
            <a:r>
              <a:rPr lang="en-US" sz="2400" i="1" dirty="0" err="1"/>
              <a:t>uma</a:t>
            </a:r>
            <a:r>
              <a:rPr lang="en-US" sz="2400" i="1" dirty="0"/>
              <a:t> </a:t>
            </a:r>
            <a:r>
              <a:rPr lang="en-US" sz="2400" i="1" dirty="0" err="1"/>
              <a:t>analogia</a:t>
            </a:r>
            <a:r>
              <a:rPr lang="en-US" sz="2400" i="1" dirty="0"/>
              <a:t> </a:t>
            </a:r>
            <a:r>
              <a:rPr lang="en-US" sz="2400" i="1" dirty="0" err="1"/>
              <a:t>mecanicista</a:t>
            </a:r>
            <a:r>
              <a:rPr lang="en-US" sz="2400" i="1" dirty="0"/>
              <a:t> no </a:t>
            </a:r>
            <a:r>
              <a:rPr lang="en-US" sz="2400" i="1" dirty="0" err="1"/>
              <a:t>desenvolvimento</a:t>
            </a:r>
            <a:r>
              <a:rPr lang="en-US" sz="2400" i="1" dirty="0"/>
              <a:t> da </a:t>
            </a:r>
            <a:r>
              <a:rPr lang="en-US" sz="2400" i="1" dirty="0" err="1"/>
              <a:t>organização</a:t>
            </a:r>
            <a:r>
              <a:rPr lang="en-US" sz="2400" i="1" dirty="0"/>
              <a:t> e </a:t>
            </a:r>
            <a:r>
              <a:rPr lang="en-US" sz="2400" i="1" dirty="0" err="1"/>
              <a:t>vê</a:t>
            </a:r>
            <a:r>
              <a:rPr lang="en-US" sz="2400" i="1" dirty="0"/>
              <a:t> a </a:t>
            </a:r>
            <a:r>
              <a:rPr lang="en-US" sz="2400" i="1" dirty="0" err="1"/>
              <a:t>burocracia</a:t>
            </a:r>
            <a:r>
              <a:rPr lang="en-US" sz="2400" i="1" dirty="0"/>
              <a:t> </a:t>
            </a:r>
            <a:r>
              <a:rPr lang="en-US" sz="2400" i="1" dirty="0" err="1"/>
              <a:t>como</a:t>
            </a:r>
            <a:r>
              <a:rPr lang="en-US" sz="2400" i="1" dirty="0"/>
              <a:t> </a:t>
            </a:r>
            <a:r>
              <a:rPr lang="en-US" sz="2400" i="1" dirty="0" err="1"/>
              <a:t>uma</a:t>
            </a:r>
            <a:r>
              <a:rPr lang="en-US" sz="2400" i="1" dirty="0"/>
              <a:t> forma </a:t>
            </a:r>
            <a:r>
              <a:rPr lang="en-US" sz="2400" i="1" dirty="0" err="1"/>
              <a:t>eficiente</a:t>
            </a:r>
            <a:r>
              <a:rPr lang="en-US" sz="2400" i="1" dirty="0"/>
              <a:t> do </a:t>
            </a:r>
            <a:r>
              <a:rPr lang="en-US" sz="2400" i="1" dirty="0" err="1"/>
              <a:t>funcionamento</a:t>
            </a:r>
            <a:r>
              <a:rPr lang="en-US" sz="2400" i="1" dirty="0"/>
              <a:t> da </a:t>
            </a:r>
            <a:r>
              <a:rPr lang="en-US" sz="2400" i="1" dirty="0" err="1"/>
              <a:t>organização</a:t>
            </a:r>
            <a:r>
              <a:rPr lang="en-US" sz="2400" i="1" dirty="0"/>
              <a:t>”.</a:t>
            </a:r>
          </a:p>
        </p:txBody>
      </p:sp>
      <p:sp>
        <p:nvSpPr>
          <p:cNvPr id="32770" name="Rectangle 2"/>
          <p:cNvSpPr>
            <a:spLocks noGrp="1" noChangeArrowheads="1"/>
          </p:cNvSpPr>
          <p:nvPr>
            <p:ph type="title"/>
          </p:nvPr>
        </p:nvSpPr>
        <p:spPr/>
        <p:txBody>
          <a:bodyPr/>
          <a:lstStyle/>
          <a:p>
            <a:pPr>
              <a:defRPr/>
            </a:pPr>
            <a:r>
              <a:rPr lang="en-US" sz="2800" dirty="0" smtClean="0"/>
              <a:t>Principal </a:t>
            </a:r>
            <a:r>
              <a:rPr lang="en-US" sz="2800" dirty="0"/>
              <a:t>precursor e </a:t>
            </a:r>
            <a:r>
              <a:rPr lang="en-US" sz="2800" dirty="0" err="1"/>
              <a:t>Tese</a:t>
            </a:r>
            <a:r>
              <a:rPr lang="en-US" sz="2800" dirty="0"/>
              <a:t> da </a:t>
            </a:r>
            <a:r>
              <a:rPr lang="en-US" sz="2800" dirty="0" err="1"/>
              <a:t>Abordagem</a:t>
            </a:r>
            <a:endParaRPr lang="en-US" sz="2800" dirty="0"/>
          </a:p>
        </p:txBody>
      </p:sp>
    </p:spTree>
    <p:extLst>
      <p:ext uri="{BB962C8B-B14F-4D97-AF65-F5344CB8AC3E}">
        <p14:creationId xmlns:p14="http://schemas.microsoft.com/office/powerpoint/2010/main" val="32215843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p:txBody>
          <a:bodyPr/>
          <a:lstStyle/>
          <a:p>
            <a:pPr algn="just" eaLnBrk="1" hangingPunct="1">
              <a:lnSpc>
                <a:spcPct val="90000"/>
              </a:lnSpc>
            </a:pPr>
            <a:r>
              <a:rPr lang="pt-PT" sz="2400"/>
              <a:t>Nesta abordagem, a administração é concebida como um </a:t>
            </a:r>
            <a:r>
              <a:rPr lang="pt-PT" sz="2400" b="1"/>
              <a:t>sistema social burocrático;</a:t>
            </a:r>
          </a:p>
          <a:p>
            <a:pPr algn="just" eaLnBrk="1" hangingPunct="1">
              <a:lnSpc>
                <a:spcPct val="90000"/>
              </a:lnSpc>
              <a:buFontTx/>
              <a:buNone/>
            </a:pPr>
            <a:endParaRPr lang="pt-PT" sz="2400" b="1"/>
          </a:p>
          <a:p>
            <a:pPr algn="just" eaLnBrk="1" hangingPunct="1">
              <a:lnSpc>
                <a:spcPct val="90000"/>
              </a:lnSpc>
            </a:pPr>
            <a:r>
              <a:rPr lang="pt-PT" sz="2400"/>
              <a:t>Weber vê a </a:t>
            </a:r>
            <a:r>
              <a:rPr lang="pt-PT" sz="2400" b="1"/>
              <a:t>Burocracia </a:t>
            </a:r>
            <a:r>
              <a:rPr lang="pt-PT" sz="2400"/>
              <a:t>como uma forma de organização humana que se baseia na racionalidade, acreditando que esta é a forma mais eficiente de administração;</a:t>
            </a:r>
          </a:p>
          <a:p>
            <a:pPr algn="just" eaLnBrk="1" hangingPunct="1">
              <a:lnSpc>
                <a:spcPct val="90000"/>
              </a:lnSpc>
              <a:buFontTx/>
              <a:buNone/>
            </a:pPr>
            <a:endParaRPr lang="pt-PT" sz="2400"/>
          </a:p>
          <a:p>
            <a:pPr algn="just" eaLnBrk="1" hangingPunct="1">
              <a:lnSpc>
                <a:spcPct val="90000"/>
              </a:lnSpc>
            </a:pPr>
            <a:r>
              <a:rPr lang="pt-PT" sz="2400"/>
              <a:t>Para fazer a análise burocrática Weber começou por estudar os tipos de sociedade e os tipos de autoridade a ela inerente.</a:t>
            </a:r>
            <a:endParaRPr lang="pt-PT" sz="2400" b="1"/>
          </a:p>
          <a:p>
            <a:pPr algn="just" eaLnBrk="1" hangingPunct="1">
              <a:lnSpc>
                <a:spcPct val="90000"/>
              </a:lnSpc>
              <a:buFontTx/>
              <a:buNone/>
            </a:pPr>
            <a:endParaRPr lang="en-US" sz="2400" b="1"/>
          </a:p>
        </p:txBody>
      </p:sp>
      <p:sp>
        <p:nvSpPr>
          <p:cNvPr id="33794" name="Rectangle 2"/>
          <p:cNvSpPr>
            <a:spLocks noGrp="1" noChangeArrowheads="1"/>
          </p:cNvSpPr>
          <p:nvPr>
            <p:ph type="title"/>
          </p:nvPr>
        </p:nvSpPr>
        <p:spPr>
          <a:xfrm>
            <a:off x="1752600" y="292100"/>
            <a:ext cx="8686800" cy="1384300"/>
          </a:xfrm>
        </p:spPr>
        <p:txBody>
          <a:bodyPr/>
          <a:lstStyle/>
          <a:p>
            <a:pPr>
              <a:defRPr/>
            </a:pPr>
            <a:r>
              <a:rPr lang="en-US" sz="2800" dirty="0" smtClean="0"/>
              <a:t>Principal </a:t>
            </a:r>
            <a:r>
              <a:rPr lang="en-US" sz="2800" dirty="0"/>
              <a:t>precursor e </a:t>
            </a:r>
            <a:r>
              <a:rPr lang="en-US" sz="2800" dirty="0" err="1"/>
              <a:t>Tese</a:t>
            </a:r>
            <a:r>
              <a:rPr lang="en-US" sz="2800" dirty="0"/>
              <a:t> da </a:t>
            </a:r>
            <a:r>
              <a:rPr lang="en-US" sz="2800" dirty="0" err="1"/>
              <a:t>Abordagem</a:t>
            </a:r>
            <a:r>
              <a:rPr lang="en-US" sz="2800" dirty="0"/>
              <a:t> </a:t>
            </a:r>
            <a:r>
              <a:rPr lang="en-US" sz="2000" dirty="0"/>
              <a:t>(2)</a:t>
            </a:r>
          </a:p>
        </p:txBody>
      </p:sp>
    </p:spTree>
    <p:extLst>
      <p:ext uri="{BB962C8B-B14F-4D97-AF65-F5344CB8AC3E}">
        <p14:creationId xmlns:p14="http://schemas.microsoft.com/office/powerpoint/2010/main" val="13390454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00036"/>
          </a:xfrm>
        </p:spPr>
        <p:txBody>
          <a:bodyPr>
            <a:normAutofit/>
          </a:bodyPr>
          <a:lstStyle/>
          <a:p>
            <a:pPr algn="just"/>
            <a:r>
              <a:rPr lang="pt-PT" sz="2800" b="1" dirty="0">
                <a:latin typeface="Garamond" panose="02020404030301010803" pitchFamily="18" charset="0"/>
              </a:rPr>
              <a:t>PRINCIPAIS ESCOLAS E ABORDAGENS DA TEORIA GERAL DA ADMINISTRAÇÃO </a:t>
            </a:r>
            <a:endParaRPr lang="pt-BR" sz="2800" b="1" dirty="0">
              <a:latin typeface="Garamond" panose="02020404030301010803" pitchFamily="18" charset="0"/>
            </a:endParaRPr>
          </a:p>
        </p:txBody>
      </p:sp>
      <p:sp>
        <p:nvSpPr>
          <p:cNvPr id="3" name="Content Placeholder 2"/>
          <p:cNvSpPr>
            <a:spLocks noGrp="1"/>
          </p:cNvSpPr>
          <p:nvPr>
            <p:ph idx="1"/>
          </p:nvPr>
        </p:nvSpPr>
        <p:spPr/>
        <p:txBody>
          <a:bodyPr/>
          <a:lstStyle/>
          <a:p>
            <a:pPr marL="0" indent="0">
              <a:buNone/>
            </a:pPr>
            <a:r>
              <a:rPr lang="pt-PT" dirty="0" smtClean="0">
                <a:latin typeface="Garamond" panose="02020404030301010803" pitchFamily="18" charset="0"/>
              </a:rPr>
              <a:t>As  </a:t>
            </a:r>
            <a:r>
              <a:rPr lang="pt-PT" dirty="0">
                <a:latin typeface="Garamond" panose="02020404030301010803" pitchFamily="18" charset="0"/>
              </a:rPr>
              <a:t>teorias da administração são consideradas e classificadas em </a:t>
            </a:r>
            <a:r>
              <a:rPr lang="pt-PT" b="1" dirty="0">
                <a:latin typeface="Garamond" panose="02020404030301010803" pitchFamily="18" charset="0"/>
              </a:rPr>
              <a:t>três (3) escolas de pensamento organizacional</a:t>
            </a:r>
            <a:r>
              <a:rPr lang="pt-PT" dirty="0">
                <a:latin typeface="Garamond" panose="02020404030301010803" pitchFamily="18" charset="0"/>
              </a:rPr>
              <a:t>, nomeadamente:</a:t>
            </a:r>
            <a:endParaRPr lang="pt-BR" dirty="0">
              <a:latin typeface="Garamond" panose="02020404030301010803" pitchFamily="18" charset="0"/>
            </a:endParaRPr>
          </a:p>
          <a:p>
            <a:pPr lvl="0"/>
            <a:r>
              <a:rPr lang="pt-PT" dirty="0">
                <a:latin typeface="Garamond" panose="02020404030301010803" pitchFamily="18" charset="0"/>
              </a:rPr>
              <a:t>Escola clássica;</a:t>
            </a:r>
            <a:endParaRPr lang="pt-BR" dirty="0">
              <a:latin typeface="Garamond" panose="02020404030301010803" pitchFamily="18" charset="0"/>
            </a:endParaRPr>
          </a:p>
          <a:p>
            <a:pPr lvl="0"/>
            <a:r>
              <a:rPr lang="pt-PT" dirty="0">
                <a:latin typeface="Garamond" panose="02020404030301010803" pitchFamily="18" charset="0"/>
              </a:rPr>
              <a:t>Escola </a:t>
            </a:r>
            <a:r>
              <a:rPr lang="pt-PT" dirty="0" err="1">
                <a:latin typeface="Garamond" panose="02020404030301010803" pitchFamily="18" charset="0"/>
              </a:rPr>
              <a:t>neo-neoclássica</a:t>
            </a:r>
            <a:r>
              <a:rPr lang="pt-PT" dirty="0">
                <a:latin typeface="Garamond" panose="02020404030301010803" pitchFamily="18" charset="0"/>
              </a:rPr>
              <a:t>;</a:t>
            </a:r>
            <a:endParaRPr lang="pt-BR" dirty="0">
              <a:latin typeface="Garamond" panose="02020404030301010803" pitchFamily="18" charset="0"/>
            </a:endParaRPr>
          </a:p>
          <a:p>
            <a:pPr lvl="0"/>
            <a:r>
              <a:rPr lang="pt-PT" dirty="0">
                <a:latin typeface="Garamond" panose="02020404030301010803" pitchFamily="18" charset="0"/>
              </a:rPr>
              <a:t>Escola moderna ou contemporânea;</a:t>
            </a:r>
            <a:endParaRPr lang="pt-BR" dirty="0">
              <a:latin typeface="Garamond" panose="02020404030301010803" pitchFamily="18" charset="0"/>
            </a:endParaRPr>
          </a:p>
          <a:p>
            <a:endParaRPr lang="pt-BR" dirty="0"/>
          </a:p>
        </p:txBody>
      </p:sp>
    </p:spTree>
    <p:extLst>
      <p:ext uri="{BB962C8B-B14F-4D97-AF65-F5344CB8AC3E}">
        <p14:creationId xmlns:p14="http://schemas.microsoft.com/office/powerpoint/2010/main" val="14153471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981200" y="292100"/>
            <a:ext cx="8229600" cy="850900"/>
          </a:xfrm>
        </p:spPr>
        <p:txBody>
          <a:bodyPr/>
          <a:lstStyle/>
          <a:p>
            <a:pPr>
              <a:defRPr/>
            </a:pPr>
            <a:r>
              <a:rPr lang="en-US" sz="2800" dirty="0" err="1" smtClean="0"/>
              <a:t>Tipos</a:t>
            </a:r>
            <a:r>
              <a:rPr lang="en-US" sz="2800" dirty="0" smtClean="0"/>
              <a:t> </a:t>
            </a:r>
            <a:r>
              <a:rPr lang="en-US" sz="2800" dirty="0"/>
              <a:t>de </a:t>
            </a:r>
            <a:r>
              <a:rPr lang="en-US" sz="2800" dirty="0" err="1"/>
              <a:t>sociedade</a:t>
            </a:r>
            <a:r>
              <a:rPr lang="en-US" sz="2800" dirty="0"/>
              <a:t> e </a:t>
            </a:r>
            <a:r>
              <a:rPr lang="en-US" sz="2800" dirty="0" err="1"/>
              <a:t>autoridade</a:t>
            </a:r>
            <a:endParaRPr lang="en-US" sz="2800" dirty="0"/>
          </a:p>
        </p:txBody>
      </p:sp>
      <p:graphicFrame>
        <p:nvGraphicFramePr>
          <p:cNvPr id="34939" name="Group 123"/>
          <p:cNvGraphicFramePr>
            <a:graphicFrameLocks noGrp="1"/>
          </p:cNvGraphicFramePr>
          <p:nvPr>
            <p:extLst>
              <p:ext uri="{D42A27DB-BD31-4B8C-83A1-F6EECF244321}">
                <p14:modId xmlns:p14="http://schemas.microsoft.com/office/powerpoint/2010/main" val="921593937"/>
              </p:ext>
            </p:extLst>
          </p:nvPr>
        </p:nvGraphicFramePr>
        <p:xfrm>
          <a:off x="1371600" y="1770488"/>
          <a:ext cx="8839200" cy="4665663"/>
        </p:xfrm>
        <a:graphic>
          <a:graphicData uri="http://schemas.openxmlformats.org/drawingml/2006/table">
            <a:tbl>
              <a:tblPr/>
              <a:tblGrid>
                <a:gridCol w="1263650"/>
                <a:gridCol w="1262063"/>
                <a:gridCol w="1119187"/>
                <a:gridCol w="1162050"/>
                <a:gridCol w="1395413"/>
                <a:gridCol w="1241425"/>
                <a:gridCol w="1395412"/>
              </a:tblGrid>
              <a:tr h="695410">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dirty="0" smtClean="0">
                          <a:ln>
                            <a:noFill/>
                          </a:ln>
                          <a:solidFill>
                            <a:schemeClr val="tx1"/>
                          </a:solidFill>
                          <a:effectLst/>
                          <a:latin typeface="Tahoma" pitchFamily="34" charset="0"/>
                          <a:cs typeface="Arial" charset="0"/>
                        </a:rPr>
                        <a:t>Tipos de Sociedade</a:t>
                      </a:r>
                      <a:endParaRPr kumimoji="0" lang="en-US" sz="1300" b="1" i="0" u="none" strike="noStrike" cap="none" normalizeH="0" baseline="0" dirty="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Características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Exemplos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Tipos de autoridade</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Características</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Legitimação</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300" b="1" i="0" u="none" strike="noStrike" cap="none" normalizeH="0" baseline="0" smtClean="0">
                          <a:ln>
                            <a:noFill/>
                          </a:ln>
                          <a:solidFill>
                            <a:schemeClr val="tx1"/>
                          </a:solidFill>
                          <a:effectLst/>
                          <a:latin typeface="Tahoma" pitchFamily="34" charset="0"/>
                          <a:cs typeface="Arial" charset="0"/>
                        </a:rPr>
                        <a:t>Aparato Administrativo</a:t>
                      </a:r>
                      <a:endParaRPr kumimoji="0" lang="en-US" sz="1300" b="1"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1042544">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Tradicional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Patriarcal e patrimonialista.</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Conservadorismo.</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Clã, tribo, família, sociedade medieval.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Tradicional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Não é racional. Poder herdado ou delegado. </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Baseado no senhor.</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Tradição, hábitos, usos e costumes.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Forma patrimonial e feudal.</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55941">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Carismática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Personalista, mística e arbitrária.</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Revolucionária.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Grupos revolucionários, partidos políticos, nãções em revolução.</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Carismática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Não é herdado, nem delegável. Baseada no carisma.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Características pessoais (heroismo, magia, poder mentl) carismáticas do líder.</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Inconstante e instável. Escolhido pela lealdade e devoção ao líder e não por qualificações técnicas.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768">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ou burocrática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Racionalidade dos meios e dos objectivos.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Estados modernos, grandes empresas, exércitos.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ou burocrática</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CC9900"/>
                    </a:solid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Legal, racional, impessoal formal.</a:t>
                      </a:r>
                    </a:p>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chemeClr val="hlink"/>
                        </a:buClr>
                        <a:buSzPct val="120000"/>
                        <a:buFontTx/>
                        <a:buNone/>
                        <a:tabLst/>
                      </a:pPr>
                      <a:r>
                        <a:rPr kumimoji="0" lang="pt-PT" sz="1200" b="0" i="0" u="none" strike="noStrike" cap="none" normalizeH="0" baseline="0" smtClean="0">
                          <a:ln>
                            <a:noFill/>
                          </a:ln>
                          <a:solidFill>
                            <a:schemeClr val="tx1"/>
                          </a:solidFill>
                          <a:effectLst/>
                          <a:latin typeface="Tahoma" pitchFamily="34" charset="0"/>
                          <a:cs typeface="Arial" charset="0"/>
                        </a:rPr>
                        <a:t>Justiça da lei, promulgaçãoe regulamentação de normas legais previamente definidas.</a:t>
                      </a:r>
                      <a:endParaRPr kumimoji="0" lang="en-US" sz="1200" b="0" i="0" u="none" strike="noStrike" cap="none" normalizeH="0" baseline="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endParaRPr kumimoji="0" lang="pt-PT" sz="1200" b="1" i="0" u="none" strike="noStrike" cap="none" normalizeH="0" baseline="0" dirty="0" smtClean="0">
                        <a:ln>
                          <a:noFill/>
                        </a:ln>
                        <a:solidFill>
                          <a:schemeClr val="tx1"/>
                        </a:solidFill>
                        <a:effectLst/>
                        <a:latin typeface="Tahoma" pitchFamily="34" charset="0"/>
                        <a:cs typeface="Arial" charset="0"/>
                      </a:endParaRPr>
                    </a:p>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endParaRPr kumimoji="0" lang="pt-PT" sz="1200" b="1" i="0" u="none" strike="noStrike" cap="none" normalizeH="0" baseline="0" dirty="0" smtClean="0">
                        <a:ln>
                          <a:noFill/>
                        </a:ln>
                        <a:solidFill>
                          <a:schemeClr val="tx1"/>
                        </a:solidFill>
                        <a:effectLst/>
                        <a:latin typeface="Tahoma" pitchFamily="34" charset="0"/>
                        <a:cs typeface="Arial" charset="0"/>
                      </a:endParaRPr>
                    </a:p>
                    <a:p>
                      <a:pPr marL="0" marR="0" lvl="0" indent="0" algn="ctr" defTabSz="914400" rtl="0" eaLnBrk="0" fontAlgn="base" latinLnBrk="0" hangingPunct="0">
                        <a:lnSpc>
                          <a:spcPct val="100000"/>
                        </a:lnSpc>
                        <a:spcBef>
                          <a:spcPct val="20000"/>
                        </a:spcBef>
                        <a:spcAft>
                          <a:spcPct val="0"/>
                        </a:spcAft>
                        <a:buClr>
                          <a:schemeClr val="hlink"/>
                        </a:buClr>
                        <a:buSzPct val="120000"/>
                        <a:buFontTx/>
                        <a:buNone/>
                        <a:tabLst/>
                      </a:pPr>
                      <a:r>
                        <a:rPr kumimoji="0" lang="pt-PT" sz="1400" b="1" i="0" u="none" strike="noStrike" cap="none" normalizeH="0" baseline="0" dirty="0" smtClean="0">
                          <a:ln>
                            <a:noFill/>
                          </a:ln>
                          <a:solidFill>
                            <a:schemeClr val="tx1"/>
                          </a:solidFill>
                          <a:effectLst/>
                          <a:latin typeface="Tahoma" pitchFamily="34" charset="0"/>
                          <a:cs typeface="Arial" charset="0"/>
                        </a:rPr>
                        <a:t>Burocracia</a:t>
                      </a:r>
                      <a:endParaRPr kumimoji="0" lang="en-US" sz="1400" b="1" i="0" u="none" strike="noStrike" cap="none" normalizeH="0" baseline="0" dirty="0" smtClean="0">
                        <a:ln>
                          <a:noFill/>
                        </a:ln>
                        <a:solidFill>
                          <a:schemeClr val="tx1"/>
                        </a:solidFill>
                        <a:effectLst/>
                        <a:latin typeface="Tahoma" pitchFamily="34" charset="0"/>
                        <a:cs typeface="Arial" charset="0"/>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40771901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a:xfrm>
            <a:off x="1981200" y="1143000"/>
            <a:ext cx="8229600" cy="4876800"/>
          </a:xfrm>
        </p:spPr>
        <p:txBody>
          <a:bodyPr/>
          <a:lstStyle/>
          <a:p>
            <a:pPr eaLnBrk="1" hangingPunct="1">
              <a:buFontTx/>
              <a:buNone/>
            </a:pPr>
            <a:endParaRPr lang="pt-PT" smtClean="0"/>
          </a:p>
        </p:txBody>
      </p:sp>
      <p:sp>
        <p:nvSpPr>
          <p:cNvPr id="36866" name="Rectangle 2"/>
          <p:cNvSpPr>
            <a:spLocks noGrp="1" noChangeArrowheads="1"/>
          </p:cNvSpPr>
          <p:nvPr>
            <p:ph type="title"/>
          </p:nvPr>
        </p:nvSpPr>
        <p:spPr>
          <a:xfrm>
            <a:off x="1981200" y="381000"/>
            <a:ext cx="8229600" cy="762000"/>
          </a:xfrm>
        </p:spPr>
        <p:txBody>
          <a:bodyPr/>
          <a:lstStyle/>
          <a:p>
            <a:pPr>
              <a:defRPr/>
            </a:pPr>
            <a:r>
              <a:rPr lang="en-US" sz="2800" dirty="0" err="1" smtClean="0"/>
              <a:t>Características</a:t>
            </a:r>
            <a:r>
              <a:rPr lang="en-US" sz="2800" dirty="0" smtClean="0"/>
              <a:t> </a:t>
            </a:r>
            <a:r>
              <a:rPr lang="en-US" sz="2800" dirty="0"/>
              <a:t>da </a:t>
            </a:r>
            <a:r>
              <a:rPr lang="en-US" sz="2800" dirty="0" err="1"/>
              <a:t>burocracia</a:t>
            </a:r>
            <a:endParaRPr lang="en-US" sz="2800" dirty="0"/>
          </a:p>
        </p:txBody>
      </p:sp>
      <p:sp>
        <p:nvSpPr>
          <p:cNvPr id="25604" name="Oval 4"/>
          <p:cNvSpPr>
            <a:spLocks noChangeArrowheads="1"/>
          </p:cNvSpPr>
          <p:nvPr/>
        </p:nvSpPr>
        <p:spPr bwMode="auto">
          <a:xfrm>
            <a:off x="2038350" y="2627313"/>
            <a:ext cx="1905000" cy="1219201"/>
          </a:xfrm>
          <a:prstGeom prst="ellipse">
            <a:avLst/>
          </a:prstGeom>
          <a:ln>
            <a:headEnd/>
            <a:tailEnd/>
          </a:ln>
        </p:spPr>
        <p:style>
          <a:lnRef idx="0">
            <a:schemeClr val="dk1"/>
          </a:lnRef>
          <a:fillRef idx="3">
            <a:schemeClr val="dk1"/>
          </a:fillRef>
          <a:effectRef idx="3">
            <a:schemeClr val="dk1"/>
          </a:effectRef>
          <a:fontRef idx="minor">
            <a:schemeClr val="lt1"/>
          </a:fontRef>
        </p:style>
        <p:txBody>
          <a:bodyPr wrap="none" anchor="ctr"/>
          <a:lstStyle/>
          <a:p>
            <a:pPr algn="ctr">
              <a:defRPr/>
            </a:pPr>
            <a:r>
              <a:rPr lang="pt-PT" sz="2000" b="1">
                <a:solidFill>
                  <a:srgbClr val="FFFFFF"/>
                </a:solidFill>
              </a:rPr>
              <a:t>Burocracia</a:t>
            </a:r>
            <a:endParaRPr lang="en-US" sz="2000" b="1">
              <a:solidFill>
                <a:srgbClr val="FFFFFF"/>
              </a:solidFill>
            </a:endParaRPr>
          </a:p>
        </p:txBody>
      </p:sp>
      <p:sp>
        <p:nvSpPr>
          <p:cNvPr id="25607" name="AutoShape 7"/>
          <p:cNvSpPr>
            <a:spLocks noChangeArrowheads="1"/>
          </p:cNvSpPr>
          <p:nvPr/>
        </p:nvSpPr>
        <p:spPr bwMode="auto">
          <a:xfrm>
            <a:off x="4739427" y="14702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1600" dirty="0" err="1">
                <a:solidFill>
                  <a:srgbClr val="FFFFFF"/>
                </a:solidFill>
              </a:rPr>
              <a:t>Carácter</a:t>
            </a:r>
            <a:r>
              <a:rPr lang="en-US" sz="1600" dirty="0">
                <a:solidFill>
                  <a:srgbClr val="FFFFFF"/>
                </a:solidFill>
              </a:rPr>
              <a:t> legal de </a:t>
            </a:r>
            <a:r>
              <a:rPr lang="en-US" sz="1600" dirty="0" err="1">
                <a:solidFill>
                  <a:srgbClr val="FFFFFF"/>
                </a:solidFill>
              </a:rPr>
              <a:t>normas</a:t>
            </a:r>
            <a:r>
              <a:rPr lang="en-US" sz="1600" dirty="0">
                <a:solidFill>
                  <a:srgbClr val="FFFFFF"/>
                </a:solidFill>
              </a:rPr>
              <a:t> e </a:t>
            </a:r>
            <a:r>
              <a:rPr lang="en-US" sz="1600" dirty="0" err="1">
                <a:solidFill>
                  <a:srgbClr val="FFFFFF"/>
                </a:solidFill>
              </a:rPr>
              <a:t>formalidades</a:t>
            </a:r>
            <a:r>
              <a:rPr lang="en-US" sz="1600" dirty="0">
                <a:solidFill>
                  <a:srgbClr val="FFFFFF"/>
                </a:solidFill>
              </a:rPr>
              <a:t> </a:t>
            </a:r>
            <a:r>
              <a:rPr lang="en-US" sz="1600" dirty="0" err="1">
                <a:solidFill>
                  <a:srgbClr val="FFFFFF"/>
                </a:solidFill>
              </a:rPr>
              <a:t>na</a:t>
            </a:r>
            <a:r>
              <a:rPr lang="en-US" sz="1600" dirty="0">
                <a:solidFill>
                  <a:srgbClr val="FFFFFF"/>
                </a:solidFill>
              </a:rPr>
              <a:t> </a:t>
            </a:r>
            <a:r>
              <a:rPr lang="en-US" sz="1600" dirty="0" err="1">
                <a:solidFill>
                  <a:srgbClr val="FFFFFF"/>
                </a:solidFill>
              </a:rPr>
              <a:t>comunicação</a:t>
            </a:r>
            <a:endParaRPr lang="en-US" sz="1600" dirty="0">
              <a:solidFill>
                <a:srgbClr val="FFFFFF"/>
              </a:solidFill>
            </a:endParaRPr>
          </a:p>
        </p:txBody>
      </p:sp>
      <p:sp>
        <p:nvSpPr>
          <p:cNvPr id="2" name="AutoShape 7"/>
          <p:cNvSpPr>
            <a:spLocks noChangeArrowheads="1"/>
          </p:cNvSpPr>
          <p:nvPr/>
        </p:nvSpPr>
        <p:spPr bwMode="auto">
          <a:xfrm>
            <a:off x="4739427" y="19274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Carácter racional de trabalho</a:t>
            </a:r>
            <a:endParaRPr lang="en-US" sz="1600" dirty="0">
              <a:solidFill>
                <a:srgbClr val="FFFFFF"/>
              </a:solidFill>
            </a:endParaRPr>
          </a:p>
        </p:txBody>
      </p:sp>
      <p:sp>
        <p:nvSpPr>
          <p:cNvPr id="3" name="AutoShape 7"/>
          <p:cNvSpPr>
            <a:spLocks noChangeArrowheads="1"/>
          </p:cNvSpPr>
          <p:nvPr/>
        </p:nvSpPr>
        <p:spPr bwMode="auto">
          <a:xfrm>
            <a:off x="4739427" y="23846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dirty="0">
                <a:solidFill>
                  <a:srgbClr val="FFFFFF"/>
                </a:solidFill>
              </a:rPr>
              <a:t>Divisão de trabalho</a:t>
            </a:r>
            <a:endParaRPr lang="en-US" sz="1600" dirty="0">
              <a:solidFill>
                <a:srgbClr val="FFFFFF"/>
              </a:solidFill>
            </a:endParaRPr>
          </a:p>
        </p:txBody>
      </p:sp>
      <p:sp>
        <p:nvSpPr>
          <p:cNvPr id="4" name="AutoShape 7"/>
          <p:cNvSpPr>
            <a:spLocks noChangeArrowheads="1"/>
          </p:cNvSpPr>
          <p:nvPr/>
        </p:nvSpPr>
        <p:spPr bwMode="auto">
          <a:xfrm>
            <a:off x="4739427" y="28418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Impessoalidade nas relações</a:t>
            </a:r>
            <a:endParaRPr lang="en-US" sz="1600">
              <a:solidFill>
                <a:srgbClr val="FFFFFF"/>
              </a:solidFill>
            </a:endParaRPr>
          </a:p>
        </p:txBody>
      </p:sp>
      <p:sp>
        <p:nvSpPr>
          <p:cNvPr id="5" name="AutoShape 7"/>
          <p:cNvSpPr>
            <a:spLocks noChangeArrowheads="1"/>
          </p:cNvSpPr>
          <p:nvPr/>
        </p:nvSpPr>
        <p:spPr bwMode="auto">
          <a:xfrm>
            <a:off x="4739427" y="32990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Hierarquia da autoridade</a:t>
            </a:r>
            <a:endParaRPr lang="en-US" sz="1600">
              <a:solidFill>
                <a:srgbClr val="FFFFFF"/>
              </a:solidFill>
            </a:endParaRPr>
          </a:p>
        </p:txBody>
      </p:sp>
      <p:sp>
        <p:nvSpPr>
          <p:cNvPr id="6" name="AutoShape 7"/>
          <p:cNvSpPr>
            <a:spLocks noChangeArrowheads="1"/>
          </p:cNvSpPr>
          <p:nvPr/>
        </p:nvSpPr>
        <p:spPr bwMode="auto">
          <a:xfrm>
            <a:off x="4739427" y="37562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Rotinas e procedimentos padronizados</a:t>
            </a:r>
            <a:endParaRPr lang="en-US" sz="1600">
              <a:solidFill>
                <a:srgbClr val="FFFFFF"/>
              </a:solidFill>
            </a:endParaRPr>
          </a:p>
        </p:txBody>
      </p:sp>
      <p:sp>
        <p:nvSpPr>
          <p:cNvPr id="7" name="AutoShape 7"/>
          <p:cNvSpPr>
            <a:spLocks noChangeArrowheads="1"/>
          </p:cNvSpPr>
          <p:nvPr/>
        </p:nvSpPr>
        <p:spPr bwMode="auto">
          <a:xfrm>
            <a:off x="4739427" y="42134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Competência técnica e meritocracia</a:t>
            </a:r>
            <a:endParaRPr lang="en-US" sz="1600">
              <a:solidFill>
                <a:srgbClr val="FFFFFF"/>
              </a:solidFill>
            </a:endParaRPr>
          </a:p>
        </p:txBody>
      </p:sp>
      <p:sp>
        <p:nvSpPr>
          <p:cNvPr id="8" name="AutoShape 7"/>
          <p:cNvSpPr>
            <a:spLocks noChangeArrowheads="1"/>
          </p:cNvSpPr>
          <p:nvPr/>
        </p:nvSpPr>
        <p:spPr bwMode="auto">
          <a:xfrm>
            <a:off x="4739427" y="46706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Especialização em administração</a:t>
            </a:r>
            <a:endParaRPr lang="en-US" sz="1600">
              <a:solidFill>
                <a:srgbClr val="FFFFFF"/>
              </a:solidFill>
            </a:endParaRPr>
          </a:p>
        </p:txBody>
      </p:sp>
      <p:sp>
        <p:nvSpPr>
          <p:cNvPr id="20511" name="Line 34"/>
          <p:cNvSpPr>
            <a:spLocks noChangeShapeType="1"/>
          </p:cNvSpPr>
          <p:nvPr/>
        </p:nvSpPr>
        <p:spPr bwMode="auto">
          <a:xfrm flipV="1">
            <a:off x="3962400" y="1676400"/>
            <a:ext cx="76200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2" name="Line 35"/>
          <p:cNvSpPr>
            <a:spLocks noChangeShapeType="1"/>
          </p:cNvSpPr>
          <p:nvPr/>
        </p:nvSpPr>
        <p:spPr bwMode="auto">
          <a:xfrm flipV="1">
            <a:off x="3962400" y="2133600"/>
            <a:ext cx="762000" cy="1066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3" name="Line 36"/>
          <p:cNvSpPr>
            <a:spLocks noChangeShapeType="1"/>
          </p:cNvSpPr>
          <p:nvPr/>
        </p:nvSpPr>
        <p:spPr bwMode="auto">
          <a:xfrm flipV="1">
            <a:off x="3962400" y="2590800"/>
            <a:ext cx="76200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4" name="Line 37"/>
          <p:cNvSpPr>
            <a:spLocks noChangeShapeType="1"/>
          </p:cNvSpPr>
          <p:nvPr/>
        </p:nvSpPr>
        <p:spPr bwMode="auto">
          <a:xfrm flipV="1">
            <a:off x="3962400" y="3048000"/>
            <a:ext cx="7620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5" name="Line 38"/>
          <p:cNvSpPr>
            <a:spLocks noChangeShapeType="1"/>
          </p:cNvSpPr>
          <p:nvPr/>
        </p:nvSpPr>
        <p:spPr bwMode="auto">
          <a:xfrm>
            <a:off x="3962400" y="3200400"/>
            <a:ext cx="762000" cy="228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6" name="Line 39"/>
          <p:cNvSpPr>
            <a:spLocks noChangeShapeType="1"/>
          </p:cNvSpPr>
          <p:nvPr/>
        </p:nvSpPr>
        <p:spPr bwMode="auto">
          <a:xfrm>
            <a:off x="3962400" y="3200400"/>
            <a:ext cx="762000" cy="68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7" name="Line 40"/>
          <p:cNvSpPr>
            <a:spLocks noChangeShapeType="1"/>
          </p:cNvSpPr>
          <p:nvPr/>
        </p:nvSpPr>
        <p:spPr bwMode="auto">
          <a:xfrm>
            <a:off x="3962400" y="3200400"/>
            <a:ext cx="762000" cy="1143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0518" name="Line 41"/>
          <p:cNvSpPr>
            <a:spLocks noChangeShapeType="1"/>
          </p:cNvSpPr>
          <p:nvPr/>
        </p:nvSpPr>
        <p:spPr bwMode="auto">
          <a:xfrm>
            <a:off x="3962400" y="3200400"/>
            <a:ext cx="762000" cy="1600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9" name="AutoShape 7"/>
          <p:cNvSpPr>
            <a:spLocks noChangeArrowheads="1"/>
          </p:cNvSpPr>
          <p:nvPr/>
        </p:nvSpPr>
        <p:spPr bwMode="auto">
          <a:xfrm>
            <a:off x="4739427" y="5127811"/>
            <a:ext cx="5230281" cy="307362"/>
          </a:xfrm>
          <a:prstGeom prst="roundRect">
            <a:avLst>
              <a:gd name="adj" fmla="val 16667"/>
            </a:avLst>
          </a:prstGeom>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600">
                <a:solidFill>
                  <a:srgbClr val="FFFFFF"/>
                </a:solidFill>
              </a:rPr>
              <a:t>Previsibilidade do funcionamento</a:t>
            </a:r>
            <a:endParaRPr lang="en-US" sz="1600">
              <a:solidFill>
                <a:srgbClr val="FFFFFF"/>
              </a:solidFill>
            </a:endParaRPr>
          </a:p>
        </p:txBody>
      </p:sp>
      <p:sp>
        <p:nvSpPr>
          <p:cNvPr id="20522" name="Line 45"/>
          <p:cNvSpPr>
            <a:spLocks noChangeShapeType="1"/>
          </p:cNvSpPr>
          <p:nvPr/>
        </p:nvSpPr>
        <p:spPr bwMode="auto">
          <a:xfrm>
            <a:off x="3962400" y="3200400"/>
            <a:ext cx="762000" cy="2057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Tree>
    <p:extLst>
      <p:ext uri="{BB962C8B-B14F-4D97-AF65-F5344CB8AC3E}">
        <p14:creationId xmlns:p14="http://schemas.microsoft.com/office/powerpoint/2010/main" val="33701562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1981200" y="1524000"/>
            <a:ext cx="8382000" cy="4495800"/>
          </a:xfrm>
        </p:spPr>
        <p:txBody>
          <a:bodyPr/>
          <a:lstStyle/>
          <a:p>
            <a:pPr eaLnBrk="1" hangingPunct="1"/>
            <a:endParaRPr lang="pt-PT" smtClean="0"/>
          </a:p>
        </p:txBody>
      </p:sp>
      <p:sp>
        <p:nvSpPr>
          <p:cNvPr id="37890" name="Rectangle 2"/>
          <p:cNvSpPr>
            <a:spLocks noGrp="1" noChangeArrowheads="1"/>
          </p:cNvSpPr>
          <p:nvPr>
            <p:ph type="title"/>
          </p:nvPr>
        </p:nvSpPr>
        <p:spPr>
          <a:xfrm>
            <a:off x="1981200" y="292100"/>
            <a:ext cx="8229600" cy="1003300"/>
          </a:xfrm>
        </p:spPr>
        <p:txBody>
          <a:bodyPr/>
          <a:lstStyle/>
          <a:p>
            <a:pPr>
              <a:defRPr/>
            </a:pPr>
            <a:r>
              <a:rPr lang="en-US" sz="2800" dirty="0" smtClean="0"/>
              <a:t> </a:t>
            </a:r>
            <a:r>
              <a:rPr lang="en-US" sz="2800" dirty="0" err="1"/>
              <a:t>Críticas</a:t>
            </a:r>
            <a:r>
              <a:rPr lang="en-US" sz="2800" dirty="0"/>
              <a:t> à </a:t>
            </a:r>
            <a:r>
              <a:rPr lang="en-US" sz="2800" dirty="0" err="1"/>
              <a:t>abordagem</a:t>
            </a:r>
            <a:r>
              <a:rPr lang="en-US" sz="2800" dirty="0"/>
              <a:t> </a:t>
            </a:r>
            <a:r>
              <a:rPr lang="en-US" sz="2800" dirty="0" err="1"/>
              <a:t>burocrática</a:t>
            </a:r>
            <a:endParaRPr lang="en-US" sz="2800" dirty="0"/>
          </a:p>
        </p:txBody>
      </p:sp>
      <p:sp>
        <p:nvSpPr>
          <p:cNvPr id="22532" name="Rectangle 4"/>
          <p:cNvSpPr>
            <a:spLocks noChangeArrowheads="1"/>
          </p:cNvSpPr>
          <p:nvPr/>
        </p:nvSpPr>
        <p:spPr bwMode="auto">
          <a:xfrm>
            <a:off x="2732892" y="3223095"/>
            <a:ext cx="1317846" cy="615740"/>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lgn="ctr">
              <a:defRPr/>
            </a:pPr>
            <a:r>
              <a:rPr lang="en-US" sz="2400" b="1">
                <a:solidFill>
                  <a:schemeClr val="tx2"/>
                </a:solidFill>
              </a:rPr>
              <a:t>Críticas</a:t>
            </a:r>
          </a:p>
        </p:txBody>
      </p:sp>
      <p:sp>
        <p:nvSpPr>
          <p:cNvPr id="21511" name="Line 7"/>
          <p:cNvSpPr>
            <a:spLocks noChangeShapeType="1"/>
          </p:cNvSpPr>
          <p:nvPr/>
        </p:nvSpPr>
        <p:spPr bwMode="auto">
          <a:xfrm>
            <a:off x="4038600" y="3505200"/>
            <a:ext cx="609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12" name="Line 8"/>
          <p:cNvSpPr>
            <a:spLocks noChangeShapeType="1"/>
          </p:cNvSpPr>
          <p:nvPr/>
        </p:nvSpPr>
        <p:spPr bwMode="auto">
          <a:xfrm>
            <a:off x="4648200" y="2362200"/>
            <a:ext cx="0" cy="2895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 name="Rectangle 4"/>
          <p:cNvSpPr>
            <a:spLocks noChangeArrowheads="1"/>
          </p:cNvSpPr>
          <p:nvPr/>
        </p:nvSpPr>
        <p:spPr bwMode="auto">
          <a:xfrm>
            <a:off x="5244122" y="3898808"/>
            <a:ext cx="35188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Apego às normas e aos regulamentos</a:t>
            </a:r>
            <a:endParaRPr lang="en-US" sz="1400" dirty="0">
              <a:solidFill>
                <a:schemeClr val="tx2"/>
              </a:solidFill>
            </a:endParaRPr>
          </a:p>
        </p:txBody>
      </p:sp>
      <p:sp>
        <p:nvSpPr>
          <p:cNvPr id="3" name="Rectangle 4"/>
          <p:cNvSpPr>
            <a:spLocks noChangeArrowheads="1"/>
          </p:cNvSpPr>
          <p:nvPr/>
        </p:nvSpPr>
        <p:spPr bwMode="auto">
          <a:xfrm>
            <a:off x="5244122" y="2755808"/>
            <a:ext cx="35950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Resistência à mudança e inflexibilidade</a:t>
            </a:r>
            <a:endParaRPr lang="en-US" sz="1400" dirty="0">
              <a:solidFill>
                <a:schemeClr val="tx2"/>
              </a:solidFill>
            </a:endParaRPr>
          </a:p>
        </p:txBody>
      </p:sp>
      <p:sp>
        <p:nvSpPr>
          <p:cNvPr id="4" name="Rectangle 4"/>
          <p:cNvSpPr>
            <a:spLocks noChangeArrowheads="1"/>
          </p:cNvSpPr>
          <p:nvPr/>
        </p:nvSpPr>
        <p:spPr bwMode="auto">
          <a:xfrm>
            <a:off x="5244122" y="5044330"/>
            <a:ext cx="3595079" cy="410494"/>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Dificuldades no atendimento aos </a:t>
            </a:r>
          </a:p>
          <a:p>
            <a:pPr>
              <a:defRPr/>
            </a:pPr>
            <a:r>
              <a:rPr lang="pt-PT" sz="1400" dirty="0">
                <a:solidFill>
                  <a:schemeClr val="tx2"/>
                </a:solidFill>
              </a:rPr>
              <a:t>clientes e conflitos com o público</a:t>
            </a:r>
            <a:endParaRPr lang="en-US" sz="1400" dirty="0">
              <a:solidFill>
                <a:schemeClr val="tx2"/>
              </a:solidFill>
            </a:endParaRPr>
          </a:p>
        </p:txBody>
      </p:sp>
      <p:sp>
        <p:nvSpPr>
          <p:cNvPr id="5" name="Rectangle 4"/>
          <p:cNvSpPr>
            <a:spLocks noChangeArrowheads="1"/>
          </p:cNvSpPr>
          <p:nvPr/>
        </p:nvSpPr>
        <p:spPr bwMode="auto">
          <a:xfrm>
            <a:off x="5244122" y="2222408"/>
            <a:ext cx="34426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Mecanicismo e rigidez no trabalho</a:t>
            </a:r>
            <a:endParaRPr lang="en-US" sz="1400" dirty="0">
              <a:solidFill>
                <a:schemeClr val="tx2"/>
              </a:solidFill>
            </a:endParaRPr>
          </a:p>
        </p:txBody>
      </p:sp>
      <p:sp>
        <p:nvSpPr>
          <p:cNvPr id="6" name="Rectangle 4"/>
          <p:cNvSpPr>
            <a:spLocks noChangeArrowheads="1"/>
          </p:cNvSpPr>
          <p:nvPr/>
        </p:nvSpPr>
        <p:spPr bwMode="auto">
          <a:xfrm>
            <a:off x="5244122" y="3365408"/>
            <a:ext cx="3671279" cy="342078"/>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400" dirty="0">
                <a:solidFill>
                  <a:schemeClr val="tx2"/>
                </a:solidFill>
              </a:rPr>
              <a:t>Abordagem dos sistema fechado</a:t>
            </a:r>
            <a:endParaRPr lang="en-US" sz="1400" dirty="0">
              <a:solidFill>
                <a:schemeClr val="tx2"/>
              </a:solidFill>
            </a:endParaRPr>
          </a:p>
        </p:txBody>
      </p:sp>
      <p:sp>
        <p:nvSpPr>
          <p:cNvPr id="21528" name="Line 28"/>
          <p:cNvSpPr>
            <a:spLocks noChangeShapeType="1"/>
          </p:cNvSpPr>
          <p:nvPr/>
        </p:nvSpPr>
        <p:spPr bwMode="auto">
          <a:xfrm>
            <a:off x="4648200" y="2362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29" name="Line 29"/>
          <p:cNvSpPr>
            <a:spLocks noChangeShapeType="1"/>
          </p:cNvSpPr>
          <p:nvPr/>
        </p:nvSpPr>
        <p:spPr bwMode="auto">
          <a:xfrm>
            <a:off x="4648200" y="2895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0" name="Line 30"/>
          <p:cNvSpPr>
            <a:spLocks noChangeShapeType="1"/>
          </p:cNvSpPr>
          <p:nvPr/>
        </p:nvSpPr>
        <p:spPr bwMode="auto">
          <a:xfrm>
            <a:off x="4648200" y="35052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1" name="Line 31"/>
          <p:cNvSpPr>
            <a:spLocks noChangeShapeType="1"/>
          </p:cNvSpPr>
          <p:nvPr/>
        </p:nvSpPr>
        <p:spPr bwMode="auto">
          <a:xfrm>
            <a:off x="4648200" y="40386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2" name="Line 32"/>
          <p:cNvSpPr>
            <a:spLocks noChangeShapeType="1"/>
          </p:cNvSpPr>
          <p:nvPr/>
        </p:nvSpPr>
        <p:spPr bwMode="auto">
          <a:xfrm>
            <a:off x="4648200" y="47244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21533" name="Line 34"/>
          <p:cNvSpPr>
            <a:spLocks noChangeShapeType="1"/>
          </p:cNvSpPr>
          <p:nvPr/>
        </p:nvSpPr>
        <p:spPr bwMode="auto">
          <a:xfrm>
            <a:off x="4648200" y="52578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pt-BR"/>
          </a:p>
        </p:txBody>
      </p:sp>
      <p:sp>
        <p:nvSpPr>
          <p:cNvPr id="7" name="Rectangle 4"/>
          <p:cNvSpPr>
            <a:spLocks noChangeArrowheads="1"/>
          </p:cNvSpPr>
          <p:nvPr/>
        </p:nvSpPr>
        <p:spPr bwMode="auto">
          <a:xfrm>
            <a:off x="5244122" y="4434730"/>
            <a:ext cx="3518879" cy="410494"/>
          </a:xfrm>
          <a:prstGeom prst="rect">
            <a:avLst/>
          </a:prstGeom>
          <a:solidFill>
            <a:schemeClr val="bg2">
              <a:lumMod val="60000"/>
              <a:lumOff val="40000"/>
            </a:schemeClr>
          </a:solidFill>
          <a:ln>
            <a:headEnd/>
            <a:tailEnd/>
          </a:ln>
        </p:spPr>
        <p:style>
          <a:lnRef idx="0">
            <a:schemeClr val="accent1"/>
          </a:lnRef>
          <a:fillRef idx="3">
            <a:schemeClr val="accent1"/>
          </a:fillRef>
          <a:effectRef idx="3">
            <a:schemeClr val="accent1"/>
          </a:effectRef>
          <a:fontRef idx="minor">
            <a:schemeClr val="lt1"/>
          </a:fontRef>
        </p:style>
        <p:txBody>
          <a:bodyPr wrap="none" anchor="ctr"/>
          <a:lstStyle/>
          <a:p>
            <a:pPr>
              <a:defRPr/>
            </a:pPr>
            <a:r>
              <a:rPr lang="pt-PT" sz="1300" dirty="0">
                <a:solidFill>
                  <a:schemeClr val="tx2"/>
                </a:solidFill>
              </a:rPr>
              <a:t>Excesso de papelório e </a:t>
            </a:r>
          </a:p>
          <a:p>
            <a:pPr>
              <a:defRPr/>
            </a:pPr>
            <a:r>
              <a:rPr lang="pt-PT" sz="1300" dirty="0">
                <a:solidFill>
                  <a:schemeClr val="tx2"/>
                </a:solidFill>
              </a:rPr>
              <a:t>despersonalização do relacionamento</a:t>
            </a:r>
            <a:endParaRPr lang="en-US" sz="1300" dirty="0">
              <a:solidFill>
                <a:schemeClr val="tx2"/>
              </a:solidFill>
            </a:endParaRPr>
          </a:p>
        </p:txBody>
      </p:sp>
    </p:spTree>
    <p:extLst>
      <p:ext uri="{BB962C8B-B14F-4D97-AF65-F5344CB8AC3E}">
        <p14:creationId xmlns:p14="http://schemas.microsoft.com/office/powerpoint/2010/main" val="293504837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05000" y="228601"/>
            <a:ext cx="8229600" cy="1139825"/>
          </a:xfrm>
        </p:spPr>
        <p:txBody>
          <a:bodyPr/>
          <a:lstStyle/>
          <a:p>
            <a:pPr algn="ctr" eaLnBrk="1" hangingPunct="1"/>
            <a:r>
              <a:rPr lang="en-US" sz="4000" b="1">
                <a:solidFill>
                  <a:schemeClr val="accent2"/>
                </a:solidFill>
              </a:rPr>
              <a:t>ESCOLA NEOCLÁSSICA</a:t>
            </a:r>
          </a:p>
        </p:txBody>
      </p:sp>
      <p:sp>
        <p:nvSpPr>
          <p:cNvPr id="3075" name="Rectangle 3"/>
          <p:cNvSpPr>
            <a:spLocks noGrp="1" noChangeArrowheads="1"/>
          </p:cNvSpPr>
          <p:nvPr>
            <p:ph type="body" idx="1"/>
          </p:nvPr>
        </p:nvSpPr>
        <p:spPr>
          <a:xfrm>
            <a:off x="1981200" y="2057401"/>
            <a:ext cx="8229600" cy="4073525"/>
          </a:xfrm>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smtClean="0">
                <a:solidFill>
                  <a:srgbClr val="0000CC"/>
                </a:solidFill>
              </a:rPr>
              <a:t>ABORDAGEM DE RELAÇÕES HUMANAS</a:t>
            </a:r>
          </a:p>
          <a:p>
            <a:pPr algn="ctr" eaLnBrk="1" hangingPunct="1"/>
            <a:endParaRPr lang="pt-PT" b="1" smtClean="0">
              <a:solidFill>
                <a:srgbClr val="0000CC"/>
              </a:solidFill>
            </a:endParaRPr>
          </a:p>
        </p:txBody>
      </p:sp>
    </p:spTree>
    <p:extLst>
      <p:ext uri="{BB962C8B-B14F-4D97-AF65-F5344CB8AC3E}">
        <p14:creationId xmlns:p14="http://schemas.microsoft.com/office/powerpoint/2010/main" val="3093330781"/>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83335" y="1133338"/>
            <a:ext cx="11784169" cy="4790941"/>
          </a:xfrm>
        </p:spPr>
        <p:txBody>
          <a:bodyPr>
            <a:noAutofit/>
          </a:bodyPr>
          <a:lstStyle/>
          <a:p>
            <a:pPr algn="just"/>
            <a:r>
              <a:rPr lang="pt-PT" sz="2800" dirty="0">
                <a:latin typeface="Garamond" panose="02020404030301010803" pitchFamily="18" charset="0"/>
              </a:rPr>
              <a:t>A </a:t>
            </a:r>
            <a:r>
              <a:rPr lang="pt-PT" sz="2800" b="1" dirty="0">
                <a:latin typeface="Garamond" panose="02020404030301010803" pitchFamily="18" charset="0"/>
              </a:rPr>
              <a:t>escola </a:t>
            </a:r>
            <a:r>
              <a:rPr lang="pt-PT" sz="2800" b="1" dirty="0" err="1">
                <a:latin typeface="Garamond" panose="02020404030301010803" pitchFamily="18" charset="0"/>
              </a:rPr>
              <a:t>neo-clássica</a:t>
            </a:r>
            <a:r>
              <a:rPr lang="pt-PT" sz="2800" dirty="0">
                <a:latin typeface="Garamond" panose="02020404030301010803" pitchFamily="18" charset="0"/>
              </a:rPr>
              <a:t>, também conhecida por </a:t>
            </a:r>
            <a:r>
              <a:rPr lang="pt-PT" sz="2800" i="1" dirty="0">
                <a:latin typeface="Garamond" panose="02020404030301010803" pitchFamily="18" charset="0"/>
              </a:rPr>
              <a:t>escola humanística da administração</a:t>
            </a:r>
            <a:r>
              <a:rPr lang="pt-PT" sz="2800" dirty="0">
                <a:latin typeface="Garamond" panose="02020404030301010803" pitchFamily="18" charset="0"/>
              </a:rPr>
              <a:t> ou simplesmente </a:t>
            </a:r>
            <a:r>
              <a:rPr lang="pt-PT" sz="2800" b="1" dirty="0">
                <a:latin typeface="Garamond" panose="02020404030301010803" pitchFamily="18" charset="0"/>
              </a:rPr>
              <a:t>Teoria das Relações Humanas (TRH), surgiu nos Estados Unidos da América com as conclusões do estudo de George Elton </a:t>
            </a:r>
            <a:r>
              <a:rPr lang="pt-PT" sz="2800" b="1" dirty="0" err="1">
                <a:latin typeface="Garamond" panose="02020404030301010803" pitchFamily="18" charset="0"/>
              </a:rPr>
              <a:t>Mayo</a:t>
            </a:r>
            <a:r>
              <a:rPr lang="pt-PT" sz="2800" b="1" dirty="0">
                <a:latin typeface="Garamond" panose="02020404030301010803" pitchFamily="18" charset="0"/>
              </a:rPr>
              <a:t> na Fábrica de </a:t>
            </a:r>
            <a:r>
              <a:rPr lang="pt-PT" sz="2800" b="1" dirty="0" err="1">
                <a:latin typeface="Garamond" panose="02020404030301010803" pitchFamily="18" charset="0"/>
              </a:rPr>
              <a:t>Hawthorne</a:t>
            </a:r>
            <a:r>
              <a:rPr lang="pt-PT" sz="2800" b="1" dirty="0">
                <a:latin typeface="Garamond" panose="02020404030301010803" pitchFamily="18" charset="0"/>
              </a:rPr>
              <a:t>, em Chicago</a:t>
            </a:r>
            <a:r>
              <a:rPr lang="pt-PT" sz="2800" dirty="0">
                <a:latin typeface="Garamond" panose="02020404030301010803" pitchFamily="18" charset="0"/>
              </a:rPr>
              <a:t>, realizado entre 1927 e 1932, que veio a servir de </a:t>
            </a:r>
            <a:r>
              <a:rPr lang="pt-PT" sz="2800" i="1" dirty="0">
                <a:latin typeface="Garamond" panose="02020404030301010803" pitchFamily="18" charset="0"/>
              </a:rPr>
              <a:t>antítese das teorias da escola clássica da administração das organizações</a:t>
            </a:r>
            <a:r>
              <a:rPr lang="pt-PT" sz="2800" dirty="0" smtClean="0">
                <a:latin typeface="Garamond" panose="02020404030301010803" pitchFamily="18" charset="0"/>
              </a:rPr>
              <a:t>.</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BR" sz="2800" dirty="0"/>
              <a:t> </a:t>
            </a:r>
            <a:r>
              <a:rPr lang="pt-PT" sz="2800" b="1" dirty="0">
                <a:latin typeface="Garamond" panose="02020404030301010803" pitchFamily="18" charset="0"/>
              </a:rPr>
              <a:t>Os pioneiros da escola </a:t>
            </a:r>
            <a:r>
              <a:rPr lang="pt-PT" sz="2800" b="1" dirty="0" err="1">
                <a:latin typeface="Garamond" panose="02020404030301010803" pitchFamily="18" charset="0"/>
              </a:rPr>
              <a:t>neo-clássica</a:t>
            </a:r>
            <a:r>
              <a:rPr lang="pt-PT" sz="2800" b="1" dirty="0">
                <a:latin typeface="Garamond" panose="02020404030301010803" pitchFamily="18" charset="0"/>
              </a:rPr>
              <a:t> </a:t>
            </a:r>
            <a:r>
              <a:rPr lang="pt-PT" sz="2800" dirty="0">
                <a:latin typeface="Garamond" panose="02020404030301010803" pitchFamily="18" charset="0"/>
              </a:rPr>
              <a:t>(</a:t>
            </a:r>
            <a:r>
              <a:rPr lang="pt-PT" sz="2800" dirty="0" err="1">
                <a:latin typeface="Garamond" panose="02020404030301010803" pitchFamily="18" charset="0"/>
              </a:rPr>
              <a:t>Chester</a:t>
            </a:r>
            <a:r>
              <a:rPr lang="pt-PT" sz="2800" dirty="0">
                <a:latin typeface="Garamond" panose="02020404030301010803" pitchFamily="18" charset="0"/>
              </a:rPr>
              <a:t> Bernard, Elton </a:t>
            </a:r>
            <a:r>
              <a:rPr lang="pt-PT" sz="2800" dirty="0" err="1">
                <a:latin typeface="Garamond" panose="02020404030301010803" pitchFamily="18" charset="0"/>
              </a:rPr>
              <a:t>Mayo</a:t>
            </a:r>
            <a:r>
              <a:rPr lang="pt-PT" sz="2800" dirty="0">
                <a:latin typeface="Garamond" panose="02020404030301010803" pitchFamily="18" charset="0"/>
              </a:rPr>
              <a:t> e Mary </a:t>
            </a:r>
            <a:r>
              <a:rPr lang="pt-PT" sz="2800" dirty="0" err="1">
                <a:latin typeface="Garamond" panose="02020404030301010803" pitchFamily="18" charset="0"/>
              </a:rPr>
              <a:t>Parker</a:t>
            </a:r>
            <a:r>
              <a:rPr lang="pt-PT" sz="2800" dirty="0">
                <a:latin typeface="Garamond" panose="02020404030301010803" pitchFamily="18" charset="0"/>
              </a:rPr>
              <a:t> </a:t>
            </a:r>
            <a:r>
              <a:rPr lang="pt-PT" sz="2800" dirty="0" err="1">
                <a:latin typeface="Garamond" panose="02020404030301010803" pitchFamily="18" charset="0"/>
              </a:rPr>
              <a:t>Follet</a:t>
            </a:r>
            <a:r>
              <a:rPr lang="pt-PT" sz="2800" dirty="0">
                <a:latin typeface="Garamond" panose="02020404030301010803" pitchFamily="18" charset="0"/>
              </a:rPr>
              <a:t>) </a:t>
            </a:r>
            <a:r>
              <a:rPr lang="pt-PT" sz="2800" b="1" dirty="0">
                <a:latin typeface="Garamond" panose="02020404030301010803" pitchFamily="18" charset="0"/>
              </a:rPr>
              <a:t>propunham corrigir a desumanização do trabalho baseado nas teorias clássicas e contestado pela classe trabalhadora desde da época da revolução industrial e produzirem abordagens científicas da organização do trabalho mais humanistas,</a:t>
            </a:r>
            <a:r>
              <a:rPr lang="pt-PT" sz="2800" dirty="0">
                <a:latin typeface="Garamond" panose="02020404030301010803" pitchFamily="18" charset="0"/>
              </a:rPr>
              <a:t> que dessem maior ênfase no </a:t>
            </a:r>
            <a:r>
              <a:rPr lang="pt-PT" sz="2800" dirty="0" err="1">
                <a:latin typeface="Garamond" panose="02020404030301010803" pitchFamily="18" charset="0"/>
              </a:rPr>
              <a:t>factor</a:t>
            </a:r>
            <a:r>
              <a:rPr lang="pt-PT" sz="2800" dirty="0">
                <a:latin typeface="Garamond" panose="02020404030301010803" pitchFamily="18" charset="0"/>
              </a:rPr>
              <a:t> humano e na satisfação das necessidades individuais das pessoas que trabalham na organização</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17295906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9410" y="1292404"/>
            <a:ext cx="11113396" cy="4309906"/>
          </a:xfrm>
        </p:spPr>
        <p:txBody>
          <a:bodyPr>
            <a:noAutofit/>
          </a:bodyPr>
          <a:lstStyle/>
          <a:p>
            <a:pPr algn="just"/>
            <a:r>
              <a:rPr lang="pt-PT" sz="2500" b="1" dirty="0" smtClean="0">
                <a:latin typeface="Garamond" panose="02020404030301010803" pitchFamily="18" charset="0"/>
              </a:rPr>
              <a:t>Tese</a:t>
            </a:r>
            <a:r>
              <a:rPr lang="pt-BR" sz="2500" dirty="0">
                <a:latin typeface="Garamond" panose="02020404030301010803" pitchFamily="18" charset="0"/>
              </a:rPr>
              <a:t/>
            </a:r>
            <a:br>
              <a:rPr lang="pt-BR" sz="2500" dirty="0">
                <a:latin typeface="Garamond" panose="02020404030301010803" pitchFamily="18" charset="0"/>
              </a:rPr>
            </a:br>
            <a:r>
              <a:rPr lang="pt-PT" sz="2500" dirty="0">
                <a:latin typeface="Garamond" panose="02020404030301010803" pitchFamily="18" charset="0"/>
              </a:rPr>
              <a:t> </a:t>
            </a:r>
            <a:r>
              <a:rPr lang="pt-BR" sz="2500" dirty="0">
                <a:latin typeface="Garamond" panose="02020404030301010803" pitchFamily="18" charset="0"/>
              </a:rPr>
              <a:t/>
            </a:r>
            <a:br>
              <a:rPr lang="pt-BR" sz="2500" dirty="0">
                <a:latin typeface="Garamond" panose="02020404030301010803" pitchFamily="18" charset="0"/>
              </a:rPr>
            </a:br>
            <a:r>
              <a:rPr lang="pt-PT" sz="2500" b="1" dirty="0">
                <a:latin typeface="Garamond" panose="02020404030301010803" pitchFamily="18" charset="0"/>
              </a:rPr>
              <a:t>A principal tese da escola </a:t>
            </a:r>
            <a:r>
              <a:rPr lang="pt-PT" sz="2500" b="1" dirty="0" err="1">
                <a:latin typeface="Garamond" panose="02020404030301010803" pitchFamily="18" charset="0"/>
              </a:rPr>
              <a:t>neo-clássica</a:t>
            </a:r>
            <a:r>
              <a:rPr lang="pt-PT" sz="2500" b="1" dirty="0">
                <a:latin typeface="Garamond" panose="02020404030301010803" pitchFamily="18" charset="0"/>
              </a:rPr>
              <a:t> </a:t>
            </a:r>
            <a:r>
              <a:rPr lang="pt-PT" sz="2500" dirty="0">
                <a:latin typeface="Garamond" panose="02020404030301010803" pitchFamily="18" charset="0"/>
              </a:rPr>
              <a:t>é de que o </a:t>
            </a:r>
            <a:r>
              <a:rPr lang="pt-PT" sz="2500" b="1" dirty="0">
                <a:latin typeface="Garamond" panose="02020404030301010803" pitchFamily="18" charset="0"/>
              </a:rPr>
              <a:t>desempenho das pessoas era determinado não apenas pelos métodos de trabalho, segundo defendiam os clássicos da administração científica, mas também pelo comportamento das pessoas</a:t>
            </a:r>
            <a:r>
              <a:rPr lang="pt-PT" sz="2500" dirty="0">
                <a:latin typeface="Garamond" panose="02020404030301010803" pitchFamily="18" charset="0"/>
              </a:rPr>
              <a:t>, que passaram a ser consideradas como seres humanos com necessidades próprias a satisfazer e, não mais como um recurso de produção em massa (máquinas e equipamentos), Maximiano (2007:62). </a:t>
            </a:r>
            <a:endParaRPr lang="pt-BR" sz="2500" dirty="0">
              <a:latin typeface="Garamond" panose="02020404030301010803" pitchFamily="18" charset="0"/>
            </a:endParaRPr>
          </a:p>
        </p:txBody>
      </p:sp>
    </p:spTree>
    <p:extLst>
      <p:ext uri="{BB962C8B-B14F-4D97-AF65-F5344CB8AC3E}">
        <p14:creationId xmlns:p14="http://schemas.microsoft.com/office/powerpoint/2010/main" val="6658788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9442" name="Rectangle 2"/>
          <p:cNvSpPr>
            <a:spLocks noGrp="1" noChangeArrowheads="1"/>
          </p:cNvSpPr>
          <p:nvPr>
            <p:ph type="title" idx="4294967295"/>
          </p:nvPr>
        </p:nvSpPr>
        <p:spPr>
          <a:xfrm>
            <a:off x="1676400" y="277814"/>
            <a:ext cx="8763000" cy="560387"/>
          </a:xfrm>
        </p:spPr>
        <p:txBody>
          <a:bodyPr>
            <a:normAutofit fontScale="90000"/>
          </a:bodyPr>
          <a:lstStyle/>
          <a:p>
            <a:pPr algn="ctr" eaLnBrk="1" hangingPunct="1">
              <a:defRPr/>
            </a:pPr>
            <a:r>
              <a:rPr lang="pt-PT" sz="3200" b="1" u="sng">
                <a:solidFill>
                  <a:srgbClr val="FF0000"/>
                </a:solidFill>
                <a:effectLst>
                  <a:outerShdw blurRad="38100" dist="38100" dir="2700000" algn="tl">
                    <a:srgbClr val="C0C0C0"/>
                  </a:outerShdw>
                </a:effectLst>
              </a:rPr>
              <a:t>Abordagem de Relações Humanas (ARH)</a:t>
            </a:r>
            <a:r>
              <a:rPr lang="pt-PT" smtClean="0"/>
              <a:t> </a:t>
            </a:r>
            <a:r>
              <a:rPr lang="pt-PT" sz="2800" b="1" u="sng">
                <a:solidFill>
                  <a:srgbClr val="FF0000"/>
                </a:solidFill>
                <a:effectLst>
                  <a:outerShdw blurRad="38100" dist="38100" dir="2700000" algn="tl">
                    <a:srgbClr val="C0C0C0"/>
                  </a:outerShdw>
                </a:effectLst>
              </a:rPr>
              <a:t/>
            </a:r>
            <a:br>
              <a:rPr lang="pt-PT" sz="2800" b="1" u="sng">
                <a:solidFill>
                  <a:srgbClr val="FF0000"/>
                </a:solidFill>
                <a:effectLst>
                  <a:outerShdw blurRad="38100" dist="38100" dir="2700000" algn="tl">
                    <a:srgbClr val="C0C0C0"/>
                  </a:outerShdw>
                </a:effectLst>
              </a:rPr>
            </a:br>
            <a:endParaRPr lang="en-US" sz="2800" b="1" u="sng">
              <a:solidFill>
                <a:srgbClr val="FF0000"/>
              </a:solidFill>
              <a:effectLst>
                <a:outerShdw blurRad="38100" dist="38100" dir="2700000" algn="tl">
                  <a:srgbClr val="C0C0C0"/>
                </a:outerShdw>
              </a:effectLst>
            </a:endParaRPr>
          </a:p>
        </p:txBody>
      </p:sp>
      <p:sp>
        <p:nvSpPr>
          <p:cNvPr id="189443" name="Rectangle 3"/>
          <p:cNvSpPr>
            <a:spLocks noGrp="1" noChangeArrowheads="1"/>
          </p:cNvSpPr>
          <p:nvPr>
            <p:ph type="body" idx="4294967295"/>
          </p:nvPr>
        </p:nvSpPr>
        <p:spPr>
          <a:xfrm>
            <a:off x="1981200" y="838201"/>
            <a:ext cx="8229600" cy="5064125"/>
          </a:xfrm>
        </p:spPr>
        <p:txBody>
          <a:bodyPr/>
          <a:lstStyle/>
          <a:p>
            <a:pPr algn="ctr" eaLnBrk="1" hangingPunct="1">
              <a:buFont typeface="Wingdings" panose="05000000000000000000" pitchFamily="2" charset="2"/>
              <a:buNone/>
              <a:defRPr/>
            </a:pPr>
            <a:r>
              <a:rPr lang="pt-PT" sz="2400" b="1">
                <a:solidFill>
                  <a:srgbClr val="000066"/>
                </a:solidFill>
                <a:effectLst>
                  <a:outerShdw blurRad="38100" dist="38100" dir="2700000" algn="tl">
                    <a:srgbClr val="C0C0C0"/>
                  </a:outerShdw>
                </a:effectLst>
              </a:rPr>
              <a:t>Génese da ARH</a:t>
            </a:r>
          </a:p>
        </p:txBody>
      </p:sp>
      <p:sp>
        <p:nvSpPr>
          <p:cNvPr id="4100" name="Rectangle 4"/>
          <p:cNvSpPr>
            <a:spLocks noChangeArrowheads="1"/>
          </p:cNvSpPr>
          <p:nvPr/>
        </p:nvSpPr>
        <p:spPr bwMode="auto">
          <a:xfrm>
            <a:off x="2514600" y="1981200"/>
            <a:ext cx="3276600" cy="838200"/>
          </a:xfrm>
          <a:prstGeom prst="rect">
            <a:avLst/>
          </a:prstGeom>
          <a:gradFill rotWithShape="1">
            <a:gsLst>
              <a:gs pos="0">
                <a:srgbClr val="66FF66"/>
              </a:gs>
              <a:gs pos="100000">
                <a:srgbClr val="2F762F"/>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t>Abordagem de Relações</a:t>
            </a:r>
          </a:p>
          <a:p>
            <a:pPr algn="ctr" eaLnBrk="1" hangingPunct="1"/>
            <a:r>
              <a:rPr lang="pt-PT" b="1"/>
              <a:t>Humanas</a:t>
            </a:r>
          </a:p>
        </p:txBody>
      </p:sp>
      <p:sp>
        <p:nvSpPr>
          <p:cNvPr id="4101" name="Rectangle 5"/>
          <p:cNvSpPr>
            <a:spLocks noChangeArrowheads="1"/>
          </p:cNvSpPr>
          <p:nvPr/>
        </p:nvSpPr>
        <p:spPr bwMode="auto">
          <a:xfrm>
            <a:off x="6705600" y="1981200"/>
            <a:ext cx="3505200" cy="990600"/>
          </a:xfrm>
          <a:prstGeom prst="rect">
            <a:avLst/>
          </a:prstGeom>
          <a:gradFill rotWithShape="1">
            <a:gsLst>
              <a:gs pos="0">
                <a:srgbClr val="66FFFF"/>
              </a:gs>
              <a:gs pos="100000">
                <a:srgbClr val="2F7676"/>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t>Experiencia Howthorne-1927-32 </a:t>
            </a:r>
          </a:p>
          <a:p>
            <a:pPr algn="ctr" eaLnBrk="1" hangingPunct="1"/>
            <a:r>
              <a:rPr lang="pt-PT" b="1"/>
              <a:t>(Elton Mayo)</a:t>
            </a:r>
          </a:p>
        </p:txBody>
      </p:sp>
      <p:sp>
        <p:nvSpPr>
          <p:cNvPr id="4102" name="Line 7"/>
          <p:cNvSpPr>
            <a:spLocks noChangeShapeType="1"/>
          </p:cNvSpPr>
          <p:nvPr/>
        </p:nvSpPr>
        <p:spPr bwMode="auto">
          <a:xfrm>
            <a:off x="5867400" y="2438400"/>
            <a:ext cx="762000" cy="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89449" name="Rectangle 9"/>
          <p:cNvSpPr>
            <a:spLocks noChangeArrowheads="1"/>
          </p:cNvSpPr>
          <p:nvPr/>
        </p:nvSpPr>
        <p:spPr bwMode="auto">
          <a:xfrm>
            <a:off x="6705600" y="3505200"/>
            <a:ext cx="3505200" cy="2667000"/>
          </a:xfrm>
          <a:prstGeom prst="rect">
            <a:avLst/>
          </a:prstGeom>
          <a:gradFill rotWithShape="1">
            <a:gsLst>
              <a:gs pos="0">
                <a:srgbClr val="66FFFF"/>
              </a:gs>
              <a:gs pos="100000">
                <a:srgbClr val="66FFFF">
                  <a:gamma/>
                  <a:shade val="46275"/>
                  <a:invGamma/>
                </a:srgbClr>
              </a:gs>
            </a:gsLst>
            <a:lin ang="5400000" scaled="1"/>
          </a:gradFill>
          <a:ln w="9525">
            <a:solidFill>
              <a:schemeClr val="tx1"/>
            </a:solidFill>
            <a:miter lim="800000"/>
            <a:headEnd/>
            <a:tailEnd/>
          </a:ln>
        </p:spPr>
        <p:txBody>
          <a:bodyPr wrap="none" anchor="ctr"/>
          <a:lstStyle/>
          <a:p>
            <a:pPr algn="ctr">
              <a:buClr>
                <a:srgbClr val="FF0000"/>
              </a:buClr>
              <a:buFont typeface="Wingdings" pitchFamily="2" charset="2"/>
              <a:buChar char="§"/>
              <a:defRPr/>
            </a:pPr>
            <a:endParaRPr lang="pt-PT"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endParaRPr lang="pt-PT"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endParaRPr lang="pt-PT" sz="2400"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Humanização e </a:t>
            </a:r>
          </a:p>
          <a:p>
            <a:pPr algn="ctr">
              <a:defRPr/>
            </a:pPr>
            <a:r>
              <a:rPr lang="pt-PT" sz="2400" b="1">
                <a:effectLst>
                  <a:outerShdw blurRad="38100" dist="38100" dir="2700000" algn="tl">
                    <a:srgbClr val="FFFFFF"/>
                  </a:outerShdw>
                </a:effectLst>
                <a:latin typeface="Arial" charset="0"/>
                <a:cs typeface="Arial" charset="0"/>
              </a:rPr>
              <a:t>democratizado da </a:t>
            </a:r>
          </a:p>
          <a:p>
            <a:pPr algn="ctr">
              <a:defRPr/>
            </a:pPr>
            <a:r>
              <a:rPr lang="pt-PT" sz="2400" b="1">
                <a:effectLst>
                  <a:outerShdw blurRad="38100" dist="38100" dir="2700000" algn="tl">
                    <a:srgbClr val="FFFFFF"/>
                  </a:outerShdw>
                </a:effectLst>
                <a:latin typeface="Arial" charset="0"/>
                <a:cs typeface="Arial" charset="0"/>
              </a:rPr>
              <a:t>Administração.</a:t>
            </a:r>
          </a:p>
          <a:p>
            <a:pPr algn="ctr">
              <a:defRPr/>
            </a:pPr>
            <a:endParaRPr lang="pt-PT" sz="2400" b="1">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Desenvolvimento </a:t>
            </a:r>
          </a:p>
          <a:p>
            <a:pPr algn="ctr">
              <a:buClr>
                <a:srgbClr val="FF0000"/>
              </a:buClr>
              <a:buFont typeface="Wingdings" pitchFamily="2" charset="2"/>
              <a:buNone/>
              <a:defRPr/>
            </a:pPr>
            <a:r>
              <a:rPr lang="pt-PT" sz="2400" b="1">
                <a:effectLst>
                  <a:outerShdw blurRad="38100" dist="38100" dir="2700000" algn="tl">
                    <a:srgbClr val="FFFFFF"/>
                  </a:outerShdw>
                </a:effectLst>
                <a:latin typeface="Arial" charset="0"/>
                <a:cs typeface="Arial" charset="0"/>
              </a:rPr>
              <a:t>das Ciências</a:t>
            </a:r>
          </a:p>
          <a:p>
            <a:pPr algn="ctr">
              <a:defRPr/>
            </a:pPr>
            <a:r>
              <a:rPr lang="pt-PT" sz="2400" b="1">
                <a:effectLst>
                  <a:outerShdw blurRad="38100" dist="38100" dir="2700000" algn="tl">
                    <a:srgbClr val="FFFFFF"/>
                  </a:outerShdw>
                </a:effectLst>
                <a:latin typeface="Arial" charset="0"/>
                <a:cs typeface="Arial" charset="0"/>
              </a:rPr>
              <a:t>Humanas (Psicologia).</a:t>
            </a:r>
          </a:p>
          <a:p>
            <a:pPr algn="ctr">
              <a:defRPr/>
            </a:pPr>
            <a:endParaRPr lang="pt-PT" sz="24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p:txBody>
      </p:sp>
      <p:sp>
        <p:nvSpPr>
          <p:cNvPr id="4104" name="Line 11"/>
          <p:cNvSpPr>
            <a:spLocks noChangeShapeType="1"/>
          </p:cNvSpPr>
          <p:nvPr/>
        </p:nvSpPr>
        <p:spPr bwMode="auto">
          <a:xfrm>
            <a:off x="8458200" y="2971800"/>
            <a:ext cx="0" cy="533400"/>
          </a:xfrm>
          <a:prstGeom prst="line">
            <a:avLst/>
          </a:prstGeom>
          <a:noFill/>
          <a:ln w="412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2" name="Rectangle 3"/>
          <p:cNvSpPr>
            <a:spLocks noChangeArrowheads="1"/>
          </p:cNvSpPr>
          <p:nvPr/>
        </p:nvSpPr>
        <p:spPr bwMode="auto">
          <a:xfrm>
            <a:off x="2133600" y="990601"/>
            <a:ext cx="8229600" cy="5064125"/>
          </a:xfrm>
          <a:prstGeom prst="rect">
            <a:avLst/>
          </a:prstGeom>
          <a:noFill/>
          <a:ln w="9525">
            <a:noFill/>
            <a:miter lim="800000"/>
            <a:headEnd/>
            <a:tailEnd/>
          </a:ln>
        </p:spPr>
        <p:txBody>
          <a:bodyPr/>
          <a:lstStyle/>
          <a:p>
            <a:pPr marL="342900" indent="-342900" algn="ctr">
              <a:spcBef>
                <a:spcPct val="20000"/>
              </a:spcBef>
              <a:buClr>
                <a:schemeClr val="accent1"/>
              </a:buClr>
              <a:buSzPct val="65000"/>
              <a:defRPr/>
            </a:pPr>
            <a:endParaRPr lang="pt-PT" sz="2400" b="1">
              <a:solidFill>
                <a:srgbClr val="000066"/>
              </a:solidFill>
              <a:effectLst>
                <a:outerShdw blurRad="38100" dist="38100" dir="2700000" algn="tl">
                  <a:srgbClr val="C0C0C0"/>
                </a:outerShdw>
              </a:effectLst>
              <a:latin typeface="Arial" charset="0"/>
              <a:cs typeface="Arial" charset="0"/>
            </a:endParaRPr>
          </a:p>
        </p:txBody>
      </p:sp>
      <p:sp>
        <p:nvSpPr>
          <p:cNvPr id="3" name="Rectangle 9"/>
          <p:cNvSpPr>
            <a:spLocks noChangeArrowheads="1"/>
          </p:cNvSpPr>
          <p:nvPr/>
        </p:nvSpPr>
        <p:spPr bwMode="auto">
          <a:xfrm>
            <a:off x="2514600" y="3581400"/>
            <a:ext cx="3276600" cy="2590800"/>
          </a:xfrm>
          <a:prstGeom prst="rect">
            <a:avLst/>
          </a:prstGeom>
          <a:gradFill rotWithShape="1">
            <a:gsLst>
              <a:gs pos="0">
                <a:srgbClr val="66FFFF"/>
              </a:gs>
              <a:gs pos="100000">
                <a:srgbClr val="66FFFF">
                  <a:gamma/>
                  <a:shade val="46275"/>
                  <a:invGamma/>
                </a:srgbClr>
              </a:gs>
            </a:gsLst>
            <a:lin ang="5400000" scaled="1"/>
          </a:gradFill>
          <a:ln w="9525">
            <a:solidFill>
              <a:schemeClr val="tx1"/>
            </a:solidFill>
            <a:miter lim="800000"/>
            <a:headEnd/>
            <a:tailEnd/>
          </a:ln>
        </p:spPr>
        <p:txBody>
          <a:bodyPr wrap="none" anchor="ctr"/>
          <a:lstStyle/>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Conformismo</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Objectivos Obscuros</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Rigidez</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Especialização</a:t>
            </a:r>
          </a:p>
          <a:p>
            <a:pPr algn="ctr">
              <a:buClr>
                <a:srgbClr val="FF0000"/>
              </a:buClr>
              <a:buFont typeface="Wingdings" pitchFamily="2" charset="2"/>
              <a:buChar char="§"/>
              <a:defRPr/>
            </a:pPr>
            <a:r>
              <a:rPr lang="pt-PT" sz="2400" b="1">
                <a:effectLst>
                  <a:outerShdw blurRad="38100" dist="38100" dir="2700000" algn="tl">
                    <a:srgbClr val="FFFFFF"/>
                  </a:outerShdw>
                </a:effectLst>
                <a:latin typeface="Arial" charset="0"/>
                <a:cs typeface="Arial" charset="0"/>
              </a:rPr>
              <a:t>Falta de motivação.</a:t>
            </a:r>
          </a:p>
          <a:p>
            <a:pPr algn="ctr">
              <a:defRPr/>
            </a:pPr>
            <a:endParaRPr lang="pt-PT" sz="2400" b="1">
              <a:effectLst>
                <a:outerShdw blurRad="38100" dist="38100" dir="2700000" algn="tl">
                  <a:srgbClr val="FFFFFF"/>
                </a:outerShdw>
              </a:effectLst>
              <a:latin typeface="Arial" charset="0"/>
              <a:cs typeface="Arial" charset="0"/>
            </a:endParaRPr>
          </a:p>
          <a:p>
            <a:pPr algn="ctr">
              <a:defRPr/>
            </a:pPr>
            <a:endParaRPr lang="pt-PT" sz="1600" b="1">
              <a:effectLst>
                <a:outerShdw blurRad="38100" dist="38100" dir="2700000" algn="tl">
                  <a:srgbClr val="FFFFFF"/>
                </a:outerShdw>
              </a:effectLst>
              <a:latin typeface="Arial" charset="0"/>
              <a:cs typeface="Arial" charset="0"/>
            </a:endParaRPr>
          </a:p>
        </p:txBody>
      </p:sp>
      <p:sp>
        <p:nvSpPr>
          <p:cNvPr id="148491" name="Line 11"/>
          <p:cNvSpPr>
            <a:spLocks noChangeShapeType="1"/>
          </p:cNvSpPr>
          <p:nvPr/>
        </p:nvSpPr>
        <p:spPr bwMode="auto">
          <a:xfrm flipH="1">
            <a:off x="5867400" y="2819400"/>
            <a:ext cx="1828800" cy="9906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Tree>
    <p:extLst>
      <p:ext uri="{BB962C8B-B14F-4D97-AF65-F5344CB8AC3E}">
        <p14:creationId xmlns:p14="http://schemas.microsoft.com/office/powerpoint/2010/main" val="9671774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189442"/>
                                        </p:tgtEl>
                                        <p:attrNameLst>
                                          <p:attrName>style.visibility</p:attrName>
                                        </p:attrNameLst>
                                      </p:cBhvr>
                                      <p:to>
                                        <p:strVal val="visible"/>
                                      </p:to>
                                    </p:set>
                                    <p:animEffect transition="in" filter="fade">
                                      <p:cBhvr>
                                        <p:cTn id="7" dur="1000"/>
                                        <p:tgtEl>
                                          <p:spTgt spid="189442"/>
                                        </p:tgtEl>
                                      </p:cBhvr>
                                    </p:animEffect>
                                    <p:anim calcmode="lin" valueType="num">
                                      <p:cBhvr>
                                        <p:cTn id="8" dur="1000" fill="hold"/>
                                        <p:tgtEl>
                                          <p:spTgt spid="189442"/>
                                        </p:tgtEl>
                                        <p:attrNameLst>
                                          <p:attrName>ppt_x</p:attrName>
                                        </p:attrNameLst>
                                      </p:cBhvr>
                                      <p:tavLst>
                                        <p:tav tm="0">
                                          <p:val>
                                            <p:strVal val="#ppt_x"/>
                                          </p:val>
                                        </p:tav>
                                        <p:tav tm="100000">
                                          <p:val>
                                            <p:strVal val="#ppt_x"/>
                                          </p:val>
                                        </p:tav>
                                      </p:tavLst>
                                    </p:anim>
                                    <p:anim calcmode="lin" valueType="num">
                                      <p:cBhvr>
                                        <p:cTn id="9" dur="898" decel="100000" fill="hold"/>
                                        <p:tgtEl>
                                          <p:spTgt spid="189442"/>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189442"/>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89443">
                                            <p:txEl>
                                              <p:pRg st="0" end="0"/>
                                            </p:txEl>
                                          </p:spTgt>
                                        </p:tgtEl>
                                        <p:attrNameLst>
                                          <p:attrName>style.visibility</p:attrName>
                                        </p:attrNameLst>
                                      </p:cBhvr>
                                      <p:to>
                                        <p:strVal val="visible"/>
                                      </p:to>
                                    </p:set>
                                    <p:animEffect transition="in" filter="fade">
                                      <p:cBhvr>
                                        <p:cTn id="15" dur="1000"/>
                                        <p:tgtEl>
                                          <p:spTgt spid="189443">
                                            <p:txEl>
                                              <p:pRg st="0" end="0"/>
                                            </p:txEl>
                                          </p:spTgt>
                                        </p:tgtEl>
                                      </p:cBhvr>
                                    </p:animEffect>
                                    <p:anim calcmode="lin" valueType="num">
                                      <p:cBhvr>
                                        <p:cTn id="16" dur="1000" fill="hold"/>
                                        <p:tgtEl>
                                          <p:spTgt spid="189443">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189443">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18944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p:bldP spid="18944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8" y="2322714"/>
            <a:ext cx="10727028" cy="3228080"/>
          </a:xfrm>
        </p:spPr>
        <p:txBody>
          <a:bodyPr>
            <a:noAutofit/>
          </a:bodyPr>
          <a:lstStyle/>
          <a:p>
            <a:pPr algn="just"/>
            <a:r>
              <a:rPr lang="pt-PT" sz="2800" b="1" dirty="0">
                <a:latin typeface="Garamond" panose="02020404030301010803" pitchFamily="18" charset="0"/>
              </a:rPr>
              <a:t>Tese</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Esta abordagem busca o equilibro na satisfação das necessidades dos indivíduos dentro da organização</a:t>
            </a:r>
            <a:r>
              <a:rPr lang="pt-PT" sz="2800" dirty="0">
                <a:latin typeface="Garamond" panose="02020404030301010803" pitchFamily="18" charset="0"/>
              </a:rPr>
              <a:t>, procura identificar os problemas relativos à insatisfação e aos conflitos laborais, usa a intuição, experiências e generalizações interdisciplinares para orientar suas </a:t>
            </a:r>
            <a:r>
              <a:rPr lang="pt-PT" sz="2800" dirty="0" err="1">
                <a:latin typeface="Garamond" panose="02020404030301010803" pitchFamily="18" charset="0"/>
              </a:rPr>
              <a:t>acções</a:t>
            </a:r>
            <a:r>
              <a:rPr lang="pt-PT" sz="2800" dirty="0">
                <a:latin typeface="Garamond" panose="02020404030301010803" pitchFamily="18" charset="0"/>
              </a:rPr>
              <a:t> administrativas. </a:t>
            </a:r>
            <a:endParaRPr lang="pt-BR" sz="2800" dirty="0">
              <a:latin typeface="Garamond" panose="02020404030301010803" pitchFamily="18" charset="0"/>
            </a:endParaRPr>
          </a:p>
        </p:txBody>
      </p:sp>
    </p:spTree>
    <p:extLst>
      <p:ext uri="{BB962C8B-B14F-4D97-AF65-F5344CB8AC3E}">
        <p14:creationId xmlns:p14="http://schemas.microsoft.com/office/powerpoint/2010/main" val="36881734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438400" y="2133600"/>
            <a:ext cx="3200400" cy="198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1600"/>
          </a:p>
        </p:txBody>
      </p:sp>
      <p:sp>
        <p:nvSpPr>
          <p:cNvPr id="5123" name="Rectangle 3"/>
          <p:cNvSpPr>
            <a:spLocks noChangeArrowheads="1"/>
          </p:cNvSpPr>
          <p:nvPr/>
        </p:nvSpPr>
        <p:spPr bwMode="auto">
          <a:xfrm>
            <a:off x="6477000" y="2133600"/>
            <a:ext cx="3505200" cy="19812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1600"/>
          </a:p>
        </p:txBody>
      </p:sp>
      <p:sp>
        <p:nvSpPr>
          <p:cNvPr id="5124" name="Rectangle 4"/>
          <p:cNvSpPr>
            <a:spLocks noChangeArrowheads="1"/>
          </p:cNvSpPr>
          <p:nvPr/>
        </p:nvSpPr>
        <p:spPr bwMode="auto">
          <a:xfrm>
            <a:off x="2438400" y="1219200"/>
            <a:ext cx="3200400" cy="609600"/>
          </a:xfrm>
          <a:prstGeom prst="rect">
            <a:avLst/>
          </a:prstGeom>
          <a:gradFill rotWithShape="1">
            <a:gsLst>
              <a:gs pos="0">
                <a:srgbClr val="FFFF00"/>
              </a:gs>
              <a:gs pos="100000">
                <a:srgbClr val="767600"/>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latin typeface="Times New Roman" panose="02020603050405020304" pitchFamily="18" charset="0"/>
              </a:rPr>
              <a:t>Abordagem Clássica</a:t>
            </a:r>
          </a:p>
        </p:txBody>
      </p:sp>
      <p:sp>
        <p:nvSpPr>
          <p:cNvPr id="5125" name="Rectangle 5"/>
          <p:cNvSpPr>
            <a:spLocks noChangeArrowheads="1"/>
          </p:cNvSpPr>
          <p:nvPr/>
        </p:nvSpPr>
        <p:spPr bwMode="auto">
          <a:xfrm>
            <a:off x="6477000" y="1219200"/>
            <a:ext cx="3581400" cy="609600"/>
          </a:xfrm>
          <a:prstGeom prst="rect">
            <a:avLst/>
          </a:prstGeom>
          <a:gradFill rotWithShape="1">
            <a:gsLst>
              <a:gs pos="0">
                <a:srgbClr val="FFFF00"/>
              </a:gs>
              <a:gs pos="100000">
                <a:srgbClr val="767600"/>
              </a:gs>
            </a:gsLst>
            <a:lin ang="54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latin typeface="Times New Roman" panose="02020603050405020304" pitchFamily="18" charset="0"/>
              </a:rPr>
              <a:t>Abordagem de RH</a:t>
            </a:r>
          </a:p>
        </p:txBody>
      </p:sp>
      <p:sp>
        <p:nvSpPr>
          <p:cNvPr id="10" name="Rectangle 9"/>
          <p:cNvSpPr/>
          <p:nvPr/>
        </p:nvSpPr>
        <p:spPr>
          <a:xfrm>
            <a:off x="2438400" y="381001"/>
            <a:ext cx="7772400" cy="519113"/>
          </a:xfrm>
          <a:prstGeom prst="rect">
            <a:avLst/>
          </a:prstGeom>
        </p:spPr>
        <p:txBody>
          <a:bodyPr>
            <a:spAutoFit/>
          </a:bodyPr>
          <a:lstStyle/>
          <a:p>
            <a:pPr>
              <a:defRPr/>
            </a:pPr>
            <a:r>
              <a:rPr lang="pt-PT" sz="2800" b="1" u="sng">
                <a:solidFill>
                  <a:srgbClr val="FF0000"/>
                </a:solidFill>
                <a:effectLst>
                  <a:outerShdw blurRad="38100" dist="38100" dir="2700000" algn="tl">
                    <a:srgbClr val="C0C0C0"/>
                  </a:outerShdw>
                </a:effectLst>
                <a:latin typeface="Garamond" pitchFamily="18" charset="0"/>
                <a:cs typeface="Arial" charset="0"/>
              </a:rPr>
              <a:t>Abordagem de Relações Humanas (ARH)</a:t>
            </a:r>
            <a:endParaRPr lang="pt-PT" sz="2800" b="1">
              <a:latin typeface="Garamond" pitchFamily="18" charset="0"/>
              <a:cs typeface="Arial" charset="0"/>
            </a:endParaRPr>
          </a:p>
        </p:txBody>
      </p:sp>
      <p:sp>
        <p:nvSpPr>
          <p:cNvPr id="11" name="Rectangle 10"/>
          <p:cNvSpPr/>
          <p:nvPr/>
        </p:nvSpPr>
        <p:spPr>
          <a:xfrm>
            <a:off x="2514600" y="2057401"/>
            <a:ext cx="2895600" cy="754053"/>
          </a:xfrm>
          <a:prstGeom prst="rect">
            <a:avLst/>
          </a:prstGeom>
        </p:spPr>
        <p:txBody>
          <a:bodyPr>
            <a:spAutoFit/>
          </a:bodyPr>
          <a:lstStyle/>
          <a:p>
            <a:pPr eaLnBrk="0" hangingPunct="0">
              <a:defRPr/>
            </a:pPr>
            <a:r>
              <a:rPr lang="pt-BR" sz="1500" b="1" u="sng">
                <a:solidFill>
                  <a:srgbClr val="7030A0"/>
                </a:solidFill>
                <a:effectLst>
                  <a:outerShdw blurRad="38100" dist="38100" dir="2700000" algn="tl">
                    <a:srgbClr val="C0C0C0"/>
                  </a:outerShdw>
                </a:effectLst>
                <a:latin typeface="Arial" charset="0"/>
                <a:cs typeface="Arial" charset="0"/>
              </a:rPr>
              <a:t>Aspectos Técnicos e Formais</a:t>
            </a:r>
          </a:p>
          <a:p>
            <a:pPr eaLnBrk="0" hangingPunct="0">
              <a:defRPr/>
            </a:pPr>
            <a:endParaRPr lang="pt-BR" sz="1400" b="1" u="sng">
              <a:solidFill>
                <a:srgbClr val="7030A0"/>
              </a:solidFill>
              <a:effectLst>
                <a:outerShdw blurRad="38100" dist="38100" dir="2700000" algn="tl">
                  <a:srgbClr val="C0C0C0"/>
                </a:outerShdw>
              </a:effectLst>
              <a:latin typeface="Arial" charset="0"/>
              <a:cs typeface="Arial" charset="0"/>
            </a:endParaRPr>
          </a:p>
          <a:p>
            <a:pPr eaLnBrk="0" hangingPunct="0">
              <a:defRPr/>
            </a:pPr>
            <a:endParaRPr lang="pt-BR" sz="1400" b="1" u="sng">
              <a:solidFill>
                <a:srgbClr val="7030A0"/>
              </a:solidFill>
              <a:effectLst>
                <a:outerShdw blurRad="38100" dist="38100" dir="2700000" algn="tl">
                  <a:srgbClr val="C0C0C0"/>
                </a:outerShdw>
              </a:effectLst>
              <a:latin typeface="Arial" charset="0"/>
              <a:cs typeface="Arial" charset="0"/>
            </a:endParaRPr>
          </a:p>
        </p:txBody>
      </p:sp>
      <p:sp>
        <p:nvSpPr>
          <p:cNvPr id="12" name="Rectangle 11"/>
          <p:cNvSpPr/>
          <p:nvPr/>
        </p:nvSpPr>
        <p:spPr>
          <a:xfrm>
            <a:off x="6705600" y="2057401"/>
            <a:ext cx="3276600" cy="549275"/>
          </a:xfrm>
          <a:prstGeom prst="rect">
            <a:avLst/>
          </a:prstGeom>
        </p:spPr>
        <p:txBody>
          <a:bodyPr>
            <a:spAutoFit/>
          </a:bodyPr>
          <a:lstStyle/>
          <a:p>
            <a:pPr algn="ctr" eaLnBrk="0" hangingPunct="0">
              <a:defRPr/>
            </a:pPr>
            <a:r>
              <a:rPr lang="pt-BR" sz="1500" b="1" u="sng">
                <a:solidFill>
                  <a:srgbClr val="7030A0"/>
                </a:solidFill>
                <a:effectLst>
                  <a:outerShdw blurRad="38100" dist="38100" dir="2700000" algn="tl">
                    <a:srgbClr val="C0C0C0"/>
                  </a:outerShdw>
                </a:effectLst>
                <a:latin typeface="Arial" charset="0"/>
                <a:cs typeface="Arial" charset="0"/>
              </a:rPr>
              <a:t>Aspectos Psicológicos e Sociológicos</a:t>
            </a:r>
          </a:p>
        </p:txBody>
      </p:sp>
      <p:sp>
        <p:nvSpPr>
          <p:cNvPr id="146441" name="Rectangle 12"/>
          <p:cNvSpPr>
            <a:spLocks noChangeArrowheads="1"/>
          </p:cNvSpPr>
          <p:nvPr/>
        </p:nvSpPr>
        <p:spPr bwMode="auto">
          <a:xfrm>
            <a:off x="2514600" y="2133600"/>
            <a:ext cx="3124200" cy="2014538"/>
          </a:xfrm>
          <a:prstGeom prst="rect">
            <a:avLst/>
          </a:prstGeom>
          <a:noFill/>
          <a:ln w="9525">
            <a:noFill/>
            <a:miter lim="800000"/>
            <a:headEnd/>
            <a:tailEnd/>
          </a:ln>
        </p:spPr>
        <p:txBody>
          <a:bodyPr>
            <a:spAutoFit/>
          </a:bodyPr>
          <a:lstStyle/>
          <a:p>
            <a:pPr>
              <a:defRPr/>
            </a:pPr>
            <a:endParaRPr lang="pt-PT" u="sng">
              <a:effectLst>
                <a:outerShdw blurRad="38100" dist="38100" dir="2700000" algn="tl">
                  <a:srgbClr val="C0C0C0"/>
                </a:outerShdw>
              </a:effectLst>
              <a:latin typeface="Arial" charset="0"/>
              <a:cs typeface="Arial" charset="0"/>
            </a:endParaRPr>
          </a:p>
          <a:p>
            <a:pPr>
              <a:defRPr/>
            </a:pPr>
            <a:r>
              <a:rPr lang="pt-PT" u="sng">
                <a:effectLst>
                  <a:outerShdw blurRad="38100" dist="38100" dir="2700000" algn="tl">
                    <a:srgbClr val="C0C0C0"/>
                  </a:outerShdw>
                </a:effectLst>
                <a:latin typeface="Arial" charset="0"/>
                <a:cs typeface="Arial" charset="0"/>
              </a:rPr>
              <a:t>Preocupação com:</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A maquina</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O método</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Organização formal</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Homem económico</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Eng. Técnico</a:t>
            </a:r>
          </a:p>
        </p:txBody>
      </p:sp>
      <p:sp>
        <p:nvSpPr>
          <p:cNvPr id="146442" name="Rectangle 13"/>
          <p:cNvSpPr>
            <a:spLocks noChangeArrowheads="1"/>
          </p:cNvSpPr>
          <p:nvPr/>
        </p:nvSpPr>
        <p:spPr bwMode="auto">
          <a:xfrm>
            <a:off x="6858000" y="2590800"/>
            <a:ext cx="2971800" cy="1739900"/>
          </a:xfrm>
          <a:prstGeom prst="rect">
            <a:avLst/>
          </a:prstGeom>
          <a:noFill/>
          <a:ln w="9525">
            <a:noFill/>
            <a:miter lim="800000"/>
            <a:headEnd/>
            <a:tailEnd/>
          </a:ln>
        </p:spPr>
        <p:txBody>
          <a:bodyPr>
            <a:spAutoFit/>
          </a:bodyPr>
          <a:lstStyle/>
          <a:p>
            <a:pPr>
              <a:defRPr/>
            </a:pPr>
            <a:r>
              <a:rPr lang="pt-PT" u="sng">
                <a:effectLst>
                  <a:outerShdw blurRad="38100" dist="38100" dir="2700000" algn="tl">
                    <a:srgbClr val="C0C0C0"/>
                  </a:outerShdw>
                </a:effectLst>
                <a:latin typeface="Arial" charset="0"/>
                <a:cs typeface="Arial" charset="0"/>
              </a:rPr>
              <a:t>Preocupação com</a:t>
            </a:r>
            <a:r>
              <a:rPr lang="pt-PT">
                <a:effectLst>
                  <a:outerShdw blurRad="38100" dist="38100" dir="2700000" algn="tl">
                    <a:srgbClr val="C0C0C0"/>
                  </a:outerShdw>
                </a:effectLst>
                <a:latin typeface="Arial" charset="0"/>
                <a:cs typeface="Arial" charset="0"/>
              </a:rPr>
              <a:t>:</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Pessoas</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Grupos sociais.</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Homem social</a:t>
            </a:r>
          </a:p>
          <a:p>
            <a:pPr>
              <a:buClr>
                <a:srgbClr val="FF0000"/>
              </a:buClr>
              <a:buFont typeface="Wingdings" pitchFamily="2" charset="2"/>
              <a:buChar char="§"/>
              <a:defRPr/>
            </a:pPr>
            <a:r>
              <a:rPr lang="pt-PT">
                <a:effectLst>
                  <a:outerShdw blurRad="38100" dist="38100" dir="2700000" algn="tl">
                    <a:srgbClr val="C0C0C0"/>
                  </a:outerShdw>
                </a:effectLst>
                <a:latin typeface="Arial" charset="0"/>
                <a:cs typeface="Arial" charset="0"/>
              </a:rPr>
              <a:t>Psicólogo e Sociólogo</a:t>
            </a:r>
          </a:p>
          <a:p>
            <a:pPr>
              <a:buFont typeface="Arial" charset="0"/>
              <a:buChar char="•"/>
              <a:defRPr/>
            </a:pPr>
            <a:endParaRPr lang="pt-PT">
              <a:effectLst>
                <a:outerShdw blurRad="38100" dist="38100" dir="2700000" algn="tl">
                  <a:srgbClr val="C0C0C0"/>
                </a:outerShdw>
              </a:effectLst>
              <a:latin typeface="Arial" charset="0"/>
              <a:cs typeface="Arial" charset="0"/>
            </a:endParaRPr>
          </a:p>
        </p:txBody>
      </p:sp>
      <p:sp>
        <p:nvSpPr>
          <p:cNvPr id="5131" name="Rectangle 4"/>
          <p:cNvSpPr>
            <a:spLocks noChangeArrowheads="1"/>
          </p:cNvSpPr>
          <p:nvPr/>
        </p:nvSpPr>
        <p:spPr bwMode="auto">
          <a:xfrm>
            <a:off x="2438400" y="4267200"/>
            <a:ext cx="3276600" cy="914400"/>
          </a:xfrm>
          <a:prstGeom prst="rect">
            <a:avLst/>
          </a:prstGeom>
          <a:gradFill rotWithShape="1">
            <a:gsLst>
              <a:gs pos="0">
                <a:srgbClr val="767600"/>
              </a:gs>
              <a:gs pos="100000">
                <a:srgbClr val="FFFF00"/>
              </a:gs>
            </a:gsLst>
            <a:lin ang="189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sz="1600" b="1"/>
              <a:t>Analise do Trabalho e a </a:t>
            </a:r>
          </a:p>
          <a:p>
            <a:pPr algn="ctr"/>
            <a:r>
              <a:rPr lang="pt-PT" sz="1600" b="1"/>
              <a:t>adaptação </a:t>
            </a:r>
          </a:p>
          <a:p>
            <a:pPr algn="ctr"/>
            <a:r>
              <a:rPr lang="pt-PT" sz="1600" b="1"/>
              <a:t>do Trabalhador ao trabalho</a:t>
            </a:r>
            <a:endParaRPr lang="pt-BR" sz="1600" b="1">
              <a:solidFill>
                <a:schemeClr val="accent2"/>
              </a:solidFill>
              <a:latin typeface="Times New Roman" panose="02020603050405020304" pitchFamily="18" charset="0"/>
            </a:endParaRPr>
          </a:p>
        </p:txBody>
      </p:sp>
      <p:sp>
        <p:nvSpPr>
          <p:cNvPr id="5132" name="Rectangle 4"/>
          <p:cNvSpPr>
            <a:spLocks noChangeArrowheads="1"/>
          </p:cNvSpPr>
          <p:nvPr/>
        </p:nvSpPr>
        <p:spPr bwMode="auto">
          <a:xfrm>
            <a:off x="6553200" y="4267200"/>
            <a:ext cx="3429000" cy="914400"/>
          </a:xfrm>
          <a:prstGeom prst="rect">
            <a:avLst/>
          </a:prstGeom>
          <a:gradFill rotWithShape="1">
            <a:gsLst>
              <a:gs pos="0">
                <a:srgbClr val="767600"/>
              </a:gs>
              <a:gs pos="100000">
                <a:srgbClr val="FFFF00"/>
              </a:gs>
            </a:gsLst>
            <a:lin ang="18900000" scaled="1"/>
          </a:gra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endParaRPr lang="pt-BR" sz="2400" b="1">
              <a:solidFill>
                <a:schemeClr val="accent2"/>
              </a:solidFill>
              <a:latin typeface="Times New Roman" panose="02020603050405020304" pitchFamily="18" charset="0"/>
            </a:endParaRPr>
          </a:p>
        </p:txBody>
      </p:sp>
      <p:sp>
        <p:nvSpPr>
          <p:cNvPr id="5133" name="Rectangle 16"/>
          <p:cNvSpPr>
            <a:spLocks noChangeArrowheads="1"/>
          </p:cNvSpPr>
          <p:nvPr/>
        </p:nvSpPr>
        <p:spPr bwMode="auto">
          <a:xfrm>
            <a:off x="6934200" y="4343401"/>
            <a:ext cx="2743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1600" b="1"/>
              <a:t>Adaptação do trabalho ao trabalhador</a:t>
            </a:r>
            <a:endParaRPr lang="pt-PT" sz="1600"/>
          </a:p>
        </p:txBody>
      </p:sp>
      <p:sp>
        <p:nvSpPr>
          <p:cNvPr id="146446" name="Oval 14"/>
          <p:cNvSpPr>
            <a:spLocks noChangeArrowheads="1"/>
          </p:cNvSpPr>
          <p:nvPr/>
        </p:nvSpPr>
        <p:spPr bwMode="auto">
          <a:xfrm>
            <a:off x="4648200" y="5334000"/>
            <a:ext cx="2590800" cy="685800"/>
          </a:xfrm>
          <a:prstGeom prst="ellipse">
            <a:avLst/>
          </a:prstGeom>
          <a:gradFill rotWithShape="1">
            <a:gsLst>
              <a:gs pos="0">
                <a:schemeClr val="accent1"/>
              </a:gs>
              <a:gs pos="100000">
                <a:schemeClr val="accent1">
                  <a:gamma/>
                  <a:shade val="46275"/>
                  <a:invGamma/>
                </a:schemeClr>
              </a:gs>
            </a:gsLst>
            <a:lin ang="2700000" scaled="1"/>
          </a:gradFill>
          <a:ln w="9525">
            <a:noFill/>
            <a:round/>
            <a:headEnd/>
            <a:tailEnd/>
          </a:ln>
          <a:effectLst>
            <a:prstShdw prst="shdw17" dist="17961" dir="2700000">
              <a:schemeClr val="accent1">
                <a:gamma/>
                <a:shade val="60000"/>
                <a:invGamma/>
              </a:schemeClr>
            </a:prstShdw>
          </a:effectLst>
        </p:spPr>
        <p:txBody>
          <a:bodyPr wrap="none" anchor="ctr"/>
          <a:lstStyle/>
          <a:p>
            <a:pPr algn="ctr">
              <a:defRPr/>
            </a:pPr>
            <a:r>
              <a:rPr lang="pt-PT" b="1">
                <a:latin typeface="Arial" charset="0"/>
                <a:cs typeface="Arial" charset="0"/>
              </a:rPr>
              <a:t>Psicologia</a:t>
            </a:r>
            <a:r>
              <a:rPr lang="en-US" b="1">
                <a:latin typeface="Arial" charset="0"/>
                <a:cs typeface="Arial" charset="0"/>
              </a:rPr>
              <a:t> do Trabalho</a:t>
            </a:r>
          </a:p>
        </p:txBody>
      </p:sp>
      <p:sp>
        <p:nvSpPr>
          <p:cNvPr id="146447" name="Line 15"/>
          <p:cNvSpPr>
            <a:spLocks noChangeShapeType="1"/>
          </p:cNvSpPr>
          <p:nvPr/>
        </p:nvSpPr>
        <p:spPr bwMode="auto">
          <a:xfrm flipV="1">
            <a:off x="7086600" y="5257800"/>
            <a:ext cx="304800" cy="3810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
        <p:nvSpPr>
          <p:cNvPr id="146448" name="Line 16"/>
          <p:cNvSpPr>
            <a:spLocks noChangeShapeType="1"/>
          </p:cNvSpPr>
          <p:nvPr/>
        </p:nvSpPr>
        <p:spPr bwMode="auto">
          <a:xfrm flipH="1" flipV="1">
            <a:off x="4419600" y="5257800"/>
            <a:ext cx="152400" cy="381000"/>
          </a:xfrm>
          <a:prstGeom prst="line">
            <a:avLst/>
          </a:prstGeom>
          <a:noFill/>
          <a:ln w="9525">
            <a:solidFill>
              <a:schemeClr val="tx1"/>
            </a:solidFill>
            <a:round/>
            <a:headEnd/>
            <a:tailEnd type="triangle" w="med" len="med"/>
          </a:ln>
          <a:effectLst>
            <a:prstShdw prst="shdw17" dist="17961" dir="2700000">
              <a:schemeClr val="tx1">
                <a:gamma/>
                <a:shade val="60000"/>
                <a:invGamma/>
              </a:schemeClr>
            </a:prstShdw>
          </a:effectLst>
        </p:spPr>
        <p:txBody>
          <a:bodyPr/>
          <a:lstStyle/>
          <a:p>
            <a:pPr>
              <a:defRPr/>
            </a:pPr>
            <a:endParaRPr lang="pt-PT">
              <a:latin typeface="Arial" charset="0"/>
              <a:cs typeface="Arial" charset="0"/>
            </a:endParaRPr>
          </a:p>
        </p:txBody>
      </p:sp>
      <p:sp>
        <p:nvSpPr>
          <p:cNvPr id="5137" name="AutoShape 17"/>
          <p:cNvSpPr>
            <a:spLocks noChangeArrowheads="1"/>
          </p:cNvSpPr>
          <p:nvPr/>
        </p:nvSpPr>
        <p:spPr bwMode="auto">
          <a:xfrm>
            <a:off x="5715000" y="2667000"/>
            <a:ext cx="685800" cy="304800"/>
          </a:xfrm>
          <a:prstGeom prst="rightArrow">
            <a:avLst>
              <a:gd name="adj1" fmla="val 50000"/>
              <a:gd name="adj2" fmla="val 56250"/>
            </a:avLst>
          </a:prstGeom>
          <a:solidFill>
            <a:srgbClr val="FF0000"/>
          </a:solidFill>
          <a:ln>
            <a:noFill/>
          </a:ln>
          <a:effectLst>
            <a:prstShdw prst="shdw17" dist="17961" dir="2700000">
              <a:srgbClr val="9900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5138" name="AutoShape 18"/>
          <p:cNvSpPr>
            <a:spLocks noChangeArrowheads="1"/>
          </p:cNvSpPr>
          <p:nvPr/>
        </p:nvSpPr>
        <p:spPr bwMode="auto">
          <a:xfrm>
            <a:off x="5715000" y="4572000"/>
            <a:ext cx="685800" cy="304800"/>
          </a:xfrm>
          <a:prstGeom prst="rightArrow">
            <a:avLst>
              <a:gd name="adj1" fmla="val 50000"/>
              <a:gd name="adj2" fmla="val 56250"/>
            </a:avLst>
          </a:prstGeom>
          <a:solidFill>
            <a:srgbClr val="FF0000"/>
          </a:solidFill>
          <a:ln>
            <a:noFill/>
          </a:ln>
          <a:effectLst>
            <a:prstShdw prst="shdw17" dist="17961" dir="2700000">
              <a:srgbClr val="990000"/>
            </a:prstShdw>
          </a:effectLst>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4081382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9526" name="Group 22"/>
          <p:cNvGraphicFramePr>
            <a:graphicFrameLocks noGrp="1"/>
          </p:cNvGraphicFramePr>
          <p:nvPr/>
        </p:nvGraphicFramePr>
        <p:xfrm>
          <a:off x="1981200" y="457200"/>
          <a:ext cx="8153400" cy="960438"/>
        </p:xfrm>
        <a:graphic>
          <a:graphicData uri="http://schemas.openxmlformats.org/drawingml/2006/table">
            <a:tbl>
              <a:tblPr/>
              <a:tblGrid>
                <a:gridCol w="8153400"/>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100" b="1" i="0" u="none" strike="noStrike" cap="none" normalizeH="0" baseline="0" smtClean="0">
                          <a:ln>
                            <a:noFill/>
                          </a:ln>
                          <a:solidFill>
                            <a:srgbClr val="000066"/>
                          </a:solidFill>
                          <a:effectLst>
                            <a:outerShdw blurRad="38100" dist="38100" dir="2700000" algn="tl">
                              <a:srgbClr val="C0C0C0"/>
                            </a:outerShdw>
                          </a:effectLst>
                          <a:latin typeface="Arial" charset="0"/>
                          <a:cs typeface="Arial" charset="0"/>
                        </a:rPr>
                        <a:t>Desenvolvimento das Ciências Sociais</a:t>
                      </a:r>
                      <a:endParaRPr kumimoji="0" lang="pt-PT" sz="2200" b="1" i="0" u="none" strike="noStrike" cap="none" normalizeH="0" baseline="0" smtClean="0">
                        <a:ln>
                          <a:noFill/>
                        </a:ln>
                        <a:solidFill>
                          <a:srgbClr val="000066"/>
                        </a:solidFill>
                        <a:effectLst>
                          <a:outerShdw blurRad="38100" dist="38100" dir="2700000" algn="tl">
                            <a:srgbClr val="C0C0C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Principais Colaboradores</a:t>
                      </a:r>
                      <a:endPar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tr>
            </a:tbl>
          </a:graphicData>
        </a:graphic>
      </p:graphicFrame>
      <p:sp>
        <p:nvSpPr>
          <p:cNvPr id="6154" name="Rectangle 10"/>
          <p:cNvSpPr>
            <a:spLocks noChangeArrowheads="1"/>
          </p:cNvSpPr>
          <p:nvPr/>
        </p:nvSpPr>
        <p:spPr bwMode="auto">
          <a:xfrm>
            <a:off x="1828800" y="2286000"/>
            <a:ext cx="19812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Chester Bernard (1938)</a:t>
            </a:r>
          </a:p>
        </p:txBody>
      </p:sp>
      <p:sp>
        <p:nvSpPr>
          <p:cNvPr id="6155" name="Rectangle 11"/>
          <p:cNvSpPr>
            <a:spLocks noChangeArrowheads="1"/>
          </p:cNvSpPr>
          <p:nvPr/>
        </p:nvSpPr>
        <p:spPr bwMode="auto">
          <a:xfrm>
            <a:off x="1828800" y="3124200"/>
            <a:ext cx="1981200" cy="3352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Eficiência </a:t>
            </a:r>
            <a:r>
              <a:rPr lang="pt-PT" sz="1600" b="1">
                <a:solidFill>
                  <a:srgbClr val="FF0000"/>
                </a:solidFill>
              </a:rPr>
              <a:t>=</a:t>
            </a:r>
            <a:r>
              <a:rPr lang="pt-PT" sz="1600" b="1"/>
              <a:t> Equilíbrio das forcas actuantes;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Autoridade como Fenómeno Psicológico/Aceitação;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Cooperação e Planeamento Social</a:t>
            </a:r>
          </a:p>
        </p:txBody>
      </p:sp>
      <p:sp>
        <p:nvSpPr>
          <p:cNvPr id="6156" name="Rectangle 12"/>
          <p:cNvSpPr>
            <a:spLocks noChangeArrowheads="1"/>
          </p:cNvSpPr>
          <p:nvPr/>
        </p:nvSpPr>
        <p:spPr bwMode="auto">
          <a:xfrm>
            <a:off x="4114800" y="2362200"/>
            <a:ext cx="2209800" cy="6223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Mary Parker Follett (1868-1953</a:t>
            </a:r>
            <a:r>
              <a:rPr kumimoji="1" lang="pt-PT"/>
              <a:t>)</a:t>
            </a:r>
          </a:p>
        </p:txBody>
      </p:sp>
      <p:sp>
        <p:nvSpPr>
          <p:cNvPr id="6157" name="Rectangle 13"/>
          <p:cNvSpPr>
            <a:spLocks noChangeArrowheads="1"/>
          </p:cNvSpPr>
          <p:nvPr/>
        </p:nvSpPr>
        <p:spPr bwMode="auto">
          <a:xfrm>
            <a:off x="4038600" y="3048000"/>
            <a:ext cx="2286000" cy="3505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Motivação e liderança (reconciliação e integração);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Coesão de grupo sobre o poder (Foco nos Factos e não pessoas);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Autoridade e Responsabilidade inerente ao cargo e não a hierarquia;</a:t>
            </a:r>
          </a:p>
          <a:p>
            <a:pPr algn="ctr" eaLnBrk="1" hangingPunct="1">
              <a:buClr>
                <a:srgbClr val="FF0000"/>
              </a:buClr>
              <a:buFont typeface="Wingdings" panose="05000000000000000000" pitchFamily="2" charset="2"/>
              <a:buChar char="§"/>
            </a:pPr>
            <a:r>
              <a:rPr lang="pt-PT" sz="1600" b="1"/>
              <a:t>Lei da Situação.</a:t>
            </a:r>
          </a:p>
        </p:txBody>
      </p:sp>
      <p:sp>
        <p:nvSpPr>
          <p:cNvPr id="6158" name="Rectangle 16"/>
          <p:cNvSpPr>
            <a:spLocks noChangeArrowheads="1"/>
          </p:cNvSpPr>
          <p:nvPr/>
        </p:nvSpPr>
        <p:spPr bwMode="auto">
          <a:xfrm>
            <a:off x="6553200" y="2286000"/>
            <a:ext cx="19050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Kurt Lewin (1890-1947)</a:t>
            </a:r>
          </a:p>
        </p:txBody>
      </p:sp>
      <p:sp>
        <p:nvSpPr>
          <p:cNvPr id="6159" name="Rectangle 17"/>
          <p:cNvSpPr>
            <a:spLocks noChangeArrowheads="1"/>
          </p:cNvSpPr>
          <p:nvPr/>
        </p:nvSpPr>
        <p:spPr bwMode="auto">
          <a:xfrm>
            <a:off x="6553200" y="3048000"/>
            <a:ext cx="1905000" cy="34290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Dinâmica do grupo;</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Grupos formais e informais;</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Homem psicológico</a:t>
            </a:r>
          </a:p>
          <a:p>
            <a:pPr algn="ctr" eaLnBrk="1" hangingPunct="1"/>
            <a:endParaRPr lang="pt-PT" sz="1600" b="1"/>
          </a:p>
          <a:p>
            <a:pPr algn="ctr" eaLnBrk="1" hangingPunct="1"/>
            <a:endParaRPr lang="pt-PT" sz="1600" b="1"/>
          </a:p>
        </p:txBody>
      </p:sp>
      <p:sp>
        <p:nvSpPr>
          <p:cNvPr id="6160" name="AutoShape 16"/>
          <p:cNvSpPr>
            <a:spLocks noChangeArrowheads="1"/>
          </p:cNvSpPr>
          <p:nvPr/>
        </p:nvSpPr>
        <p:spPr bwMode="auto">
          <a:xfrm>
            <a:off x="26670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1" name="AutoShape 17"/>
          <p:cNvSpPr>
            <a:spLocks noChangeArrowheads="1"/>
          </p:cNvSpPr>
          <p:nvPr/>
        </p:nvSpPr>
        <p:spPr bwMode="auto">
          <a:xfrm>
            <a:off x="51816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2" name="AutoShape 18"/>
          <p:cNvSpPr>
            <a:spLocks noChangeArrowheads="1"/>
          </p:cNvSpPr>
          <p:nvPr/>
        </p:nvSpPr>
        <p:spPr bwMode="auto">
          <a:xfrm>
            <a:off x="72390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163" name="Rectangle 16"/>
          <p:cNvSpPr>
            <a:spLocks noChangeArrowheads="1"/>
          </p:cNvSpPr>
          <p:nvPr/>
        </p:nvSpPr>
        <p:spPr bwMode="auto">
          <a:xfrm>
            <a:off x="8610600" y="2286000"/>
            <a:ext cx="1905000" cy="6096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kumimoji="1" lang="pt-PT" b="1"/>
              <a:t>Herbert Simon(1958)</a:t>
            </a:r>
          </a:p>
        </p:txBody>
      </p:sp>
      <p:sp>
        <p:nvSpPr>
          <p:cNvPr id="6164" name="Rectangle 17"/>
          <p:cNvSpPr>
            <a:spLocks noChangeArrowheads="1"/>
          </p:cNvSpPr>
          <p:nvPr/>
        </p:nvSpPr>
        <p:spPr bwMode="auto">
          <a:xfrm>
            <a:off x="8610600" y="3124200"/>
            <a:ext cx="1905000" cy="33528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buClr>
                <a:srgbClr val="FF0000"/>
              </a:buClr>
              <a:buFont typeface="Wingdings" panose="05000000000000000000" pitchFamily="2" charset="2"/>
              <a:buChar char="§"/>
            </a:pPr>
            <a:r>
              <a:rPr lang="pt-PT" sz="1600" b="1"/>
              <a:t>Homem administrativo (racionalidade objectiva e subjectiva);</a:t>
            </a:r>
          </a:p>
          <a:p>
            <a:pPr algn="ctr" eaLnBrk="1" hangingPunct="1">
              <a:buClr>
                <a:srgbClr val="FF0000"/>
              </a:buClr>
              <a:buFont typeface="Wingdings" panose="05000000000000000000" pitchFamily="2" charset="2"/>
              <a:buChar char="§"/>
            </a:pPr>
            <a:endParaRPr lang="pt-PT" sz="1600" b="1"/>
          </a:p>
          <a:p>
            <a:pPr algn="ctr" eaLnBrk="1" hangingPunct="1">
              <a:buClr>
                <a:srgbClr val="FF0000"/>
              </a:buClr>
              <a:buFont typeface="Wingdings" panose="05000000000000000000" pitchFamily="2" charset="2"/>
              <a:buChar char="§"/>
            </a:pPr>
            <a:r>
              <a:rPr lang="pt-PT" sz="1600" b="1"/>
              <a:t>Satisfação como procedimento realístico.</a:t>
            </a:r>
          </a:p>
          <a:p>
            <a:pPr algn="ctr" eaLnBrk="1" hangingPunct="1"/>
            <a:endParaRPr lang="pt-PT" sz="1600" b="1"/>
          </a:p>
          <a:p>
            <a:pPr algn="ctr" eaLnBrk="1" hangingPunct="1"/>
            <a:endParaRPr lang="pt-PT" sz="1600" b="1"/>
          </a:p>
        </p:txBody>
      </p:sp>
      <p:sp>
        <p:nvSpPr>
          <p:cNvPr id="6165" name="AutoShape 21"/>
          <p:cNvSpPr>
            <a:spLocks noChangeArrowheads="1"/>
          </p:cNvSpPr>
          <p:nvPr/>
        </p:nvSpPr>
        <p:spPr bwMode="auto">
          <a:xfrm>
            <a:off x="9220200" y="16002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1359292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0" y="1997076"/>
            <a:ext cx="9144000" cy="1431925"/>
          </a:xfrm>
        </p:spPr>
        <p:txBody>
          <a:bodyPr>
            <a:normAutofit fontScale="90000"/>
          </a:bodyPr>
          <a:lstStyle/>
          <a:p>
            <a:pPr>
              <a:defRPr/>
            </a:pPr>
            <a:r>
              <a:rPr lang="en-US" sz="4000" dirty="0"/>
              <a:t/>
            </a:r>
            <a:br>
              <a:rPr lang="en-US" sz="4000" dirty="0"/>
            </a:br>
            <a:r>
              <a:rPr lang="en-US" dirty="0" smtClean="0"/>
              <a:t>ESCOLA CLÁSSICA</a:t>
            </a:r>
            <a:br>
              <a:rPr lang="en-US" dirty="0" smtClean="0"/>
            </a:br>
            <a:r>
              <a:rPr lang="en-US" dirty="0" smtClean="0"/>
              <a:t> DA </a:t>
            </a:r>
            <a:br>
              <a:rPr lang="en-US" dirty="0" smtClean="0"/>
            </a:br>
            <a:r>
              <a:rPr lang="en-US" dirty="0" smtClean="0"/>
              <a:t>ADMINISTRAÇÃO</a:t>
            </a:r>
          </a:p>
        </p:txBody>
      </p:sp>
    </p:spTree>
    <p:extLst>
      <p:ext uri="{BB962C8B-B14F-4D97-AF65-F5344CB8AC3E}">
        <p14:creationId xmlns:p14="http://schemas.microsoft.com/office/powerpoint/2010/main" val="336573181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1572" name="Group 20"/>
          <p:cNvGraphicFramePr>
            <a:graphicFrameLocks noGrp="1"/>
          </p:cNvGraphicFramePr>
          <p:nvPr/>
        </p:nvGraphicFramePr>
        <p:xfrm>
          <a:off x="4021139" y="865188"/>
          <a:ext cx="6092825" cy="822890"/>
        </p:xfrm>
        <a:graphic>
          <a:graphicData uri="http://schemas.openxmlformats.org/drawingml/2006/table">
            <a:tbl>
              <a:tblPr/>
              <a:tblGrid>
                <a:gridCol w="6092825"/>
              </a:tblGrid>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Conclusões da Experiencia de Howthorne</a:t>
                      </a:r>
                    </a:p>
                  </a:txBody>
                  <a:tcPr marT="45685" marB="4568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tr>
            </a:tbl>
          </a:graphicData>
        </a:graphic>
      </p:graphicFrame>
      <p:graphicFrame>
        <p:nvGraphicFramePr>
          <p:cNvPr id="151557" name="Group 5"/>
          <p:cNvGraphicFramePr>
            <a:graphicFrameLocks noGrp="1"/>
          </p:cNvGraphicFramePr>
          <p:nvPr/>
        </p:nvGraphicFramePr>
        <p:xfrm>
          <a:off x="1828800" y="1828800"/>
          <a:ext cx="8458200" cy="4145106"/>
        </p:xfrm>
        <a:graphic>
          <a:graphicData uri="http://schemas.openxmlformats.org/drawingml/2006/table">
            <a:tbl>
              <a:tblPr/>
              <a:tblGrid>
                <a:gridCol w="596900"/>
                <a:gridCol w="7861300"/>
              </a:tblGrid>
              <a:tr h="68574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1</a:t>
                      </a:r>
                    </a:p>
                  </a:txBody>
                  <a:tcPr marT="45717" marB="45717"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Fatores psicológicos interferem na produção</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761942">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2</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Grupos informais possuem valores e regras e      exercem grande influência no indivíduo.</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74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3</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Importância da liderança na orientação das atividades.</a:t>
                      </a:r>
                      <a:endParaRPr kumimoji="0" lang="pt-PT"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57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4</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Nível de produção é resultante da integração      entre os grupos de operários e do      relacionamento social com seus chefes.</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576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5</a:t>
                      </a:r>
                    </a:p>
                  </a:txBody>
                  <a:tcPr marT="45717" marB="45717"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O que afastava ou aproximava os empregados era a condição social, valores, anseios, sempre em busca de estabilidade social.</a:t>
                      </a:r>
                      <a:endParaRPr kumimoji="0" lang="pt-BR" sz="2000" b="1" i="0" u="none" strike="noStrike" cap="none" normalizeH="0" baseline="0" smtClean="0">
                        <a:ln>
                          <a:noFill/>
                        </a:ln>
                        <a:solidFill>
                          <a:schemeClr val="tx1"/>
                        </a:solidFill>
                        <a:effectLst/>
                        <a:latin typeface="Arial" charset="0"/>
                        <a:cs typeface="Arial" charset="0"/>
                      </a:endParaRPr>
                    </a:p>
                  </a:txBody>
                  <a:tcPr marT="45717" marB="45717"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3837657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14" name="Group 14"/>
          <p:cNvGraphicFramePr>
            <a:graphicFrameLocks noGrp="1"/>
          </p:cNvGraphicFramePr>
          <p:nvPr/>
        </p:nvGraphicFramePr>
        <p:xfrm>
          <a:off x="4021139" y="865189"/>
          <a:ext cx="6092825" cy="822890"/>
        </p:xfrm>
        <a:graphic>
          <a:graphicData uri="http://schemas.openxmlformats.org/drawingml/2006/table">
            <a:tbl>
              <a:tblPr/>
              <a:tblGrid>
                <a:gridCol w="6092825"/>
              </a:tblGrid>
              <a:tr h="8223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Conclusões da Experiencia de Howthorne</a:t>
                      </a:r>
                    </a:p>
                  </a:txBody>
                  <a:tcPr marT="45685" marB="45685"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tr>
            </a:tbl>
          </a:graphicData>
        </a:graphic>
      </p:graphicFrame>
      <p:graphicFrame>
        <p:nvGraphicFramePr>
          <p:cNvPr id="153605" name="Group 5"/>
          <p:cNvGraphicFramePr>
            <a:graphicFrameLocks noGrp="1"/>
          </p:cNvGraphicFramePr>
          <p:nvPr/>
        </p:nvGraphicFramePr>
        <p:xfrm>
          <a:off x="1828800" y="1981201"/>
          <a:ext cx="8458200" cy="2392565"/>
        </p:xfrm>
        <a:graphic>
          <a:graphicData uri="http://schemas.openxmlformats.org/drawingml/2006/table">
            <a:tbl>
              <a:tblPr/>
              <a:tblGrid>
                <a:gridCol w="596900"/>
                <a:gridCol w="7861300"/>
              </a:tblGrid>
              <a:tr h="70094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6</a:t>
                      </a:r>
                    </a:p>
                  </a:txBody>
                  <a:tcPr marT="45714" marB="4571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Identificação de problemas relativos a insatisfação e aos conflitos humanos no trabalho.</a:t>
                      </a:r>
                    </a:p>
                  </a:txBody>
                  <a:tcPr marT="45714" marB="45714"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00570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7</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O administrador deve ser treinado para desenvolver sensibilidade e percepção para compreender melhor as pessoas.</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709">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8</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rgbClr val="CC33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Equilíbrio social e habilidade como meio de aprendizagem</a:t>
                      </a:r>
                    </a:p>
                  </a:txBody>
                  <a:tcPr marT="45714" marB="45714"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11646063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1490" name="Group 2"/>
          <p:cNvGraphicFramePr>
            <a:graphicFrameLocks noGrp="1"/>
          </p:cNvGraphicFramePr>
          <p:nvPr/>
        </p:nvGraphicFramePr>
        <p:xfrm>
          <a:off x="4021139" y="865189"/>
          <a:ext cx="6092825" cy="808037"/>
        </p:xfrm>
        <a:graphic>
          <a:graphicData uri="http://schemas.openxmlformats.org/drawingml/2006/table">
            <a:tbl>
              <a:tblPr/>
              <a:tblGrid>
                <a:gridCol w="6092825"/>
              </a:tblGrid>
              <a:tr h="8080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sz="2400" b="1" i="0" u="none" strike="noStrike" cap="none" normalizeH="0" baseline="0" smtClean="0">
                          <a:ln>
                            <a:noFill/>
                          </a:ln>
                          <a:solidFill>
                            <a:srgbClr val="000066"/>
                          </a:solidFill>
                          <a:effectLst>
                            <a:outerShdw blurRad="38100" dist="38100" dir="2700000" algn="tl">
                              <a:srgbClr val="000000"/>
                            </a:outerShdw>
                          </a:effectLst>
                          <a:latin typeface="Arial" charset="0"/>
                          <a:cs typeface="Arial" charset="0"/>
                        </a:rPr>
                        <a:t>Critica a ARH</a:t>
                      </a:r>
                    </a:p>
                  </a:txBody>
                  <a:tcPr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EAEAEA"/>
                    </a:solidFill>
                  </a:tcPr>
                </a:tc>
              </a:tr>
            </a:tbl>
          </a:graphicData>
        </a:graphic>
      </p:graphicFrame>
      <p:graphicFrame>
        <p:nvGraphicFramePr>
          <p:cNvPr id="157733" name="Group 37"/>
          <p:cNvGraphicFramePr>
            <a:graphicFrameLocks noGrp="1"/>
          </p:cNvGraphicFramePr>
          <p:nvPr/>
        </p:nvGraphicFramePr>
        <p:xfrm>
          <a:off x="1828800" y="1828800"/>
          <a:ext cx="8458200" cy="3916460"/>
        </p:xfrm>
        <a:graphic>
          <a:graphicData uri="http://schemas.openxmlformats.org/drawingml/2006/table">
            <a:tbl>
              <a:tblPr/>
              <a:tblGrid>
                <a:gridCol w="596900"/>
                <a:gridCol w="7861300"/>
              </a:tblGrid>
              <a:tr h="53335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dirty="0" smtClean="0">
                          <a:ln>
                            <a:noFill/>
                          </a:ln>
                          <a:solidFill>
                            <a:schemeClr val="bg1"/>
                          </a:solidFill>
                          <a:effectLst/>
                          <a:latin typeface="Arial" charset="0"/>
                          <a:cs typeface="Arial" charset="0"/>
                        </a:rPr>
                        <a:t>1</a:t>
                      </a:r>
                    </a:p>
                  </a:txBody>
                  <a:tcPr marT="45716" marB="45716"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Abordagem demagógica do homem</a:t>
                      </a:r>
                    </a:p>
                  </a:txBody>
                  <a:tcPr marT="45716" marB="45716"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7619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2</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Não reconhecimento das condições politicas, económicas e sociais do meio ambiente envolvendo 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357">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3</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2000" b="1" i="0" u="none" strike="noStrike" cap="none" normalizeH="0" baseline="0" smtClean="0">
                          <a:ln>
                            <a:noFill/>
                          </a:ln>
                          <a:solidFill>
                            <a:schemeClr val="tx1"/>
                          </a:solidFill>
                          <a:effectLst/>
                          <a:latin typeface="Arial" charset="0"/>
                          <a:cs typeface="Arial" charset="0"/>
                        </a:rPr>
                        <a:t>Desconsideração da divisão de classe</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744">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4</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Não reconhecimento da organização formal</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98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5</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dirty="0" smtClean="0">
                          <a:ln>
                            <a:noFill/>
                          </a:ln>
                          <a:solidFill>
                            <a:schemeClr val="tx1"/>
                          </a:solidFill>
                          <a:effectLst/>
                          <a:latin typeface="Arial" charset="0"/>
                          <a:cs typeface="Arial" charset="0"/>
                        </a:rPr>
                        <a:t>Crença de que o clima organizacional </a:t>
                      </a:r>
                      <a:r>
                        <a:rPr kumimoji="0" lang="pt-PT" sz="2000" b="1" i="0" u="none" strike="noStrike" cap="none" normalizeH="0" baseline="0" dirty="0" smtClean="0">
                          <a:ln>
                            <a:noFill/>
                          </a:ln>
                          <a:solidFill>
                            <a:schemeClr val="tx1"/>
                          </a:solidFill>
                          <a:effectLst/>
                          <a:latin typeface="Arial" charset="0"/>
                          <a:cs typeface="Arial" charset="0"/>
                        </a:rPr>
                        <a:t>é</a:t>
                      </a:r>
                      <a:r>
                        <a:rPr kumimoji="0" lang="pt-BR" sz="2000" b="1" i="0" u="none" strike="noStrike" cap="none" normalizeH="0" baseline="0" dirty="0" smtClean="0">
                          <a:ln>
                            <a:noFill/>
                          </a:ln>
                          <a:solidFill>
                            <a:schemeClr val="tx1"/>
                          </a:solidFill>
                          <a:effectLst/>
                          <a:latin typeface="Arial" charset="0"/>
                          <a:cs typeface="Arial" charset="0"/>
                        </a:rPr>
                        <a:t> suficiente para o aumento da produtividade da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983">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700" b="1" i="0" u="none" strike="noStrike" cap="none" normalizeH="0" baseline="0" smtClean="0">
                          <a:ln>
                            <a:noFill/>
                          </a:ln>
                          <a:solidFill>
                            <a:schemeClr val="bg1"/>
                          </a:solidFill>
                          <a:effectLst/>
                          <a:latin typeface="Arial" charset="0"/>
                          <a:cs typeface="Arial" charset="0"/>
                        </a:rPr>
                        <a:t>6</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solidFill>
                      <a:schemeClr val="tx2"/>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BR" sz="2000" b="1" i="0" u="none" strike="noStrike" cap="none" normalizeH="0" baseline="0" smtClean="0">
                          <a:ln>
                            <a:noFill/>
                          </a:ln>
                          <a:solidFill>
                            <a:schemeClr val="tx1"/>
                          </a:solidFill>
                          <a:effectLst/>
                          <a:latin typeface="Arial" charset="0"/>
                          <a:cs typeface="Arial" charset="0"/>
                        </a:rPr>
                        <a:t>Ignorância na luta de poder e dos conflitos socio-laborais desenvolvidos dentro da organização.</a:t>
                      </a:r>
                    </a:p>
                  </a:txBody>
                  <a:tcPr marT="45716" marB="45716" anchor="ctr"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bl>
          </a:graphicData>
        </a:graphic>
      </p:graphicFrame>
    </p:spTree>
    <p:extLst>
      <p:ext uri="{BB962C8B-B14F-4D97-AF65-F5344CB8AC3E}">
        <p14:creationId xmlns:p14="http://schemas.microsoft.com/office/powerpoint/2010/main" val="8239756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905000" y="304801"/>
            <a:ext cx="8229600" cy="1139825"/>
          </a:xfrm>
        </p:spPr>
        <p:txBody>
          <a:bodyPr/>
          <a:lstStyle/>
          <a:p>
            <a:pPr algn="ctr" eaLnBrk="1" hangingPunct="1">
              <a:defRPr/>
            </a:pPr>
            <a:r>
              <a:rPr lang="pt-PT" sz="2400" dirty="0">
                <a:effectLst>
                  <a:outerShdw blurRad="38100" dist="38100" dir="2700000" algn="tl">
                    <a:srgbClr val="000000">
                      <a:alpha val="43137"/>
                    </a:srgbClr>
                  </a:outerShdw>
                </a:effectLst>
              </a:rPr>
              <a:t>21 DE AGOSTO DE 2008</a:t>
            </a:r>
            <a:endParaRPr lang="en-US" sz="2400" dirty="0">
              <a:effectLst>
                <a:outerShdw blurRad="38100" dist="38100" dir="2700000" algn="tl">
                  <a:srgbClr val="000000">
                    <a:alpha val="43137"/>
                  </a:srgbClr>
                </a:outerShdw>
              </a:effectLst>
            </a:endParaRPr>
          </a:p>
        </p:txBody>
      </p:sp>
      <p:sp>
        <p:nvSpPr>
          <p:cNvPr id="10243"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819400" y="2438400"/>
            <a:ext cx="6934200" cy="2590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800" b="1" dirty="0">
                <a:solidFill>
                  <a:schemeClr val="tx1"/>
                </a:solidFill>
                <a:effectLst>
                  <a:outerShdw blurRad="38100" dist="38100" dir="2700000" algn="tl">
                    <a:srgbClr val="000000">
                      <a:alpha val="43137"/>
                    </a:srgbClr>
                  </a:outerShdw>
                </a:effectLst>
              </a:rPr>
              <a:t>ABORDAGEM COMPORTAMENTAL</a:t>
            </a:r>
          </a:p>
        </p:txBody>
      </p:sp>
    </p:spTree>
    <p:extLst>
      <p:ext uri="{BB962C8B-B14F-4D97-AF65-F5344CB8AC3E}">
        <p14:creationId xmlns:p14="http://schemas.microsoft.com/office/powerpoint/2010/main" val="124548369"/>
      </p:ext>
    </p:extLst>
  </p:cSld>
  <p:clrMapOvr>
    <a:masterClrMapping/>
  </p:clrMapOvr>
  <p:transition>
    <p:wipe dir="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519" y="1880316"/>
            <a:ext cx="9826580" cy="4237150"/>
          </a:xfrm>
        </p:spPr>
        <p:txBody>
          <a:bodyPr>
            <a:normAutofit/>
          </a:bodyPr>
          <a:lstStyle/>
          <a:p>
            <a:pPr algn="just"/>
            <a:r>
              <a:rPr lang="pt-PT" sz="3100" b="1" dirty="0">
                <a:latin typeface="Garamond" panose="02020404030301010803" pitchFamily="18" charset="0"/>
              </a:rPr>
              <a:t>Tese</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Os cientistas behavioristas ou comportamentalistas acreditam na tese de que o comportamento das pessoas como indivíduos e como membros de um grupo de trabalho influencia a sua </a:t>
            </a:r>
            <a:r>
              <a:rPr lang="pt-PT" sz="3100" i="1" dirty="0">
                <a:latin typeface="Garamond" panose="02020404030301010803" pitchFamily="18" charset="0"/>
              </a:rPr>
              <a:t>eficiência laboral e eficácia organizacional</a:t>
            </a:r>
            <a:r>
              <a:rPr lang="pt-PT" sz="3100" dirty="0">
                <a:latin typeface="Garamond" panose="02020404030301010803" pitchFamily="18" charset="0"/>
              </a:rPr>
              <a:t> (Maximiano, 2007). </a:t>
            </a:r>
            <a:r>
              <a:rPr lang="pt-BR" dirty="0"/>
              <a:t/>
            </a:r>
            <a:br>
              <a:rPr lang="pt-BR" dirty="0"/>
            </a:br>
            <a:endParaRPr lang="pt-BR" dirty="0"/>
          </a:p>
        </p:txBody>
      </p:sp>
    </p:spTree>
    <p:extLst>
      <p:ext uri="{BB962C8B-B14F-4D97-AF65-F5344CB8AC3E}">
        <p14:creationId xmlns:p14="http://schemas.microsoft.com/office/powerpoint/2010/main" val="39434966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823" y="850006"/>
            <a:ext cx="10972800" cy="4842455"/>
          </a:xfrm>
        </p:spPr>
        <p:txBody>
          <a:bodyPr>
            <a:noAutofit/>
          </a:bodyPr>
          <a:lstStyle/>
          <a:p>
            <a:pPr algn="just"/>
            <a:r>
              <a:rPr lang="pt-PT" sz="2800" dirty="0">
                <a:latin typeface="Garamond" panose="02020404030301010803" pitchFamily="18" charset="0"/>
              </a:rPr>
              <a:t>Igualmente, os behavioristas acreditam de que a </a:t>
            </a:r>
            <a:r>
              <a:rPr lang="pt-PT" sz="2800" i="1" dirty="0">
                <a:latin typeface="Garamond" panose="02020404030301010803" pitchFamily="18" charset="0"/>
              </a:rPr>
              <a:t>cooperação</a:t>
            </a:r>
            <a:r>
              <a:rPr lang="pt-PT" sz="2800" b="1" dirty="0">
                <a:latin typeface="Garamond" panose="02020404030301010803" pitchFamily="18" charset="0"/>
              </a:rPr>
              <a:t> </a:t>
            </a:r>
            <a:r>
              <a:rPr lang="pt-PT" sz="2800" i="1" dirty="0">
                <a:latin typeface="Garamond" panose="02020404030301010803" pitchFamily="18" charset="0"/>
              </a:rPr>
              <a:t>na organização formal</a:t>
            </a:r>
            <a:r>
              <a:rPr lang="pt-PT" sz="2800" dirty="0">
                <a:latin typeface="Garamond" panose="02020404030301010803" pitchFamily="18" charset="0"/>
              </a:rPr>
              <a:t> define a </a:t>
            </a:r>
            <a:r>
              <a:rPr lang="pt-PT" sz="2800" i="1" dirty="0">
                <a:latin typeface="Garamond" panose="02020404030301010803" pitchFamily="18" charset="0"/>
              </a:rPr>
              <a:t>organização como um sistema cooperativo</a:t>
            </a:r>
            <a:r>
              <a:rPr lang="pt-PT" sz="2800" dirty="0">
                <a:latin typeface="Garamond" panose="02020404030301010803" pitchFamily="18" charset="0"/>
              </a:rPr>
              <a:t> em que as pessoas são capazes de se comunicarem entre si e estão dispostas a contribuírem com </a:t>
            </a:r>
            <a:r>
              <a:rPr lang="pt-PT" sz="2800" dirty="0" err="1">
                <a:latin typeface="Garamond" panose="02020404030301010803" pitchFamily="18" charset="0"/>
              </a:rPr>
              <a:t>acções</a:t>
            </a:r>
            <a:r>
              <a:rPr lang="pt-PT" sz="2800" dirty="0">
                <a:latin typeface="Garamond" panose="02020404030301010803" pitchFamily="18" charset="0"/>
              </a:rPr>
              <a:t> em torno de um </a:t>
            </a:r>
            <a:r>
              <a:rPr lang="pt-PT" sz="2800" dirty="0" err="1">
                <a:latin typeface="Garamond" panose="02020404030301010803" pitchFamily="18" charset="0"/>
              </a:rPr>
              <a:t>objectivo</a:t>
            </a:r>
            <a:r>
              <a:rPr lang="pt-PT" sz="2800" dirty="0">
                <a:latin typeface="Garamond" panose="02020404030301010803" pitchFamily="18" charset="0"/>
              </a:rPr>
              <a:t> comum a ser alcançado, (</a:t>
            </a:r>
            <a:r>
              <a:rPr lang="pt-PT" sz="2800" dirty="0" err="1">
                <a:latin typeface="Garamond" panose="02020404030301010803" pitchFamily="18" charset="0"/>
              </a:rPr>
              <a:t>Kwasnicka</a:t>
            </a:r>
            <a:r>
              <a:rPr lang="pt-PT" sz="2800" dirty="0">
                <a:latin typeface="Garamond" panose="02020404030301010803" pitchFamily="18" charset="0"/>
              </a:rPr>
              <a:t>, 2006</a:t>
            </a:r>
            <a:r>
              <a:rPr lang="pt-PT" sz="2800" dirty="0" smtClean="0">
                <a:latin typeface="Garamond" panose="02020404030301010803" pitchFamily="18" charset="0"/>
              </a:rPr>
              <a:t>).</a:t>
            </a:r>
            <a:r>
              <a:rPr lang="pt-BR" sz="2800" dirty="0" smtClean="0">
                <a:latin typeface="Garamond" panose="02020404030301010803" pitchFamily="18" charset="0"/>
              </a:rPr>
              <a:t/>
            </a:r>
            <a:br>
              <a:rPr lang="pt-BR" sz="2800" dirty="0" smtClean="0">
                <a:latin typeface="Garamond" panose="02020404030301010803" pitchFamily="18" charset="0"/>
              </a:rPr>
            </a:b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O estudo e a análise da administração das organizações com </a:t>
            </a:r>
            <a:r>
              <a:rPr lang="pt-PT" sz="2800" b="1" dirty="0">
                <a:latin typeface="Garamond" panose="02020404030301010803" pitchFamily="18" charset="0"/>
              </a:rPr>
              <a:t>enfoque comportamental</a:t>
            </a:r>
            <a:r>
              <a:rPr lang="pt-PT" sz="2800" dirty="0">
                <a:latin typeface="Garamond" panose="02020404030301010803" pitchFamily="18" charset="0"/>
              </a:rPr>
              <a:t> assentam no </a:t>
            </a:r>
            <a:r>
              <a:rPr lang="pt-PT" sz="2800" b="1" dirty="0">
                <a:latin typeface="Garamond" panose="02020404030301010803" pitchFamily="18" charset="0"/>
              </a:rPr>
              <a:t>estudo das pessoas como indivíduos</a:t>
            </a:r>
            <a:r>
              <a:rPr lang="pt-PT" sz="2800" dirty="0">
                <a:latin typeface="Garamond" panose="02020404030301010803" pitchFamily="18" charset="0"/>
              </a:rPr>
              <a:t> que têm competências (conhecimentos, habilidades e atitudes) e traços de personalidades (aptidões, </a:t>
            </a:r>
            <a:r>
              <a:rPr lang="pt-PT" sz="2800" dirty="0" err="1">
                <a:latin typeface="Garamond" panose="02020404030301010803" pitchFamily="18" charset="0"/>
              </a:rPr>
              <a:t>percepções</a:t>
            </a:r>
            <a:r>
              <a:rPr lang="pt-PT" sz="2800" dirty="0">
                <a:latin typeface="Garamond" panose="02020404030301010803" pitchFamily="18" charset="0"/>
              </a:rPr>
              <a:t>, emoções, sensações, sentimentos, opiniões, etc.) e, no </a:t>
            </a:r>
            <a:r>
              <a:rPr lang="pt-PT" sz="2800" b="1" dirty="0">
                <a:latin typeface="Garamond" panose="02020404030301010803" pitchFamily="18" charset="0"/>
              </a:rPr>
              <a:t>estudo das pessoas como membros de grupos sociais</a:t>
            </a:r>
            <a:r>
              <a:rPr lang="pt-PT" sz="2800" dirty="0">
                <a:latin typeface="Garamond" panose="02020404030301010803" pitchFamily="18" charset="0"/>
              </a:rPr>
              <a:t> nas organizações, que têm motivações, dinamismo, cultura e precisam de liderança, comunicação e reconhecimento ou </a:t>
            </a:r>
            <a:r>
              <a:rPr lang="pt-PT" sz="2800" i="1" dirty="0">
                <a:latin typeface="Garamond" panose="02020404030301010803" pitchFamily="18" charset="0"/>
              </a:rPr>
              <a:t>aprovação organizacional</a:t>
            </a:r>
            <a:r>
              <a:rPr lang="pt-PT" sz="2800" dirty="0">
                <a:latin typeface="Garamond" panose="02020404030301010803" pitchFamily="18" charset="0"/>
              </a:rPr>
              <a:t>.</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51146949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ext Box 2"/>
          <p:cNvSpPr txBox="1">
            <a:spLocks noChangeArrowheads="1"/>
          </p:cNvSpPr>
          <p:nvPr/>
        </p:nvSpPr>
        <p:spPr bwMode="auto">
          <a:xfrm>
            <a:off x="2209801" y="2971800"/>
            <a:ext cx="293687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800" b="1" u="sng">
                <a:solidFill>
                  <a:srgbClr val="3333FF"/>
                </a:solidFill>
              </a:rPr>
              <a:t>Abord. Clássica</a:t>
            </a:r>
            <a:endParaRPr lang="pt-BR" sz="2800">
              <a:solidFill>
                <a:srgbClr val="3333FF"/>
              </a:solidFill>
            </a:endParaRPr>
          </a:p>
          <a:p>
            <a:pPr algn="ctr"/>
            <a:r>
              <a:rPr lang="pt-BR" sz="2800" b="1"/>
              <a:t>Aspecto técnico</a:t>
            </a:r>
          </a:p>
          <a:p>
            <a:pPr algn="ctr"/>
            <a:r>
              <a:rPr lang="pt-BR" sz="2800" b="1"/>
              <a:t>e formal</a:t>
            </a:r>
            <a:endParaRPr lang="pt-BR" sz="1600">
              <a:latin typeface="Times New Roman" panose="02020603050405020304" pitchFamily="18" charset="0"/>
            </a:endParaRPr>
          </a:p>
        </p:txBody>
      </p:sp>
      <p:sp>
        <p:nvSpPr>
          <p:cNvPr id="115715" name="Text Box 3"/>
          <p:cNvSpPr txBox="1">
            <a:spLocks noChangeArrowheads="1"/>
          </p:cNvSpPr>
          <p:nvPr/>
        </p:nvSpPr>
        <p:spPr bwMode="auto">
          <a:xfrm>
            <a:off x="6324601" y="2971800"/>
            <a:ext cx="3667125"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800" b="1" u="sng">
                <a:solidFill>
                  <a:srgbClr val="3333FF"/>
                </a:solidFill>
              </a:rPr>
              <a:t>Abord. Humana</a:t>
            </a:r>
            <a:endParaRPr lang="pt-BR" sz="2800" b="1">
              <a:solidFill>
                <a:srgbClr val="3333FF"/>
              </a:solidFill>
            </a:endParaRPr>
          </a:p>
          <a:p>
            <a:pPr algn="ctr"/>
            <a:r>
              <a:rPr lang="pt-BR" sz="2800" b="1"/>
              <a:t>Aspecto psicológico</a:t>
            </a:r>
          </a:p>
          <a:p>
            <a:pPr algn="ctr"/>
            <a:r>
              <a:rPr lang="pt-BR" sz="2800" b="1"/>
              <a:t>e sociológico</a:t>
            </a:r>
            <a:endParaRPr lang="pt-BR" sz="1600">
              <a:latin typeface="Times New Roman" panose="02020603050405020304" pitchFamily="18" charset="0"/>
            </a:endParaRPr>
          </a:p>
        </p:txBody>
      </p:sp>
      <p:sp>
        <p:nvSpPr>
          <p:cNvPr id="115716" name="Oval 4"/>
          <p:cNvSpPr>
            <a:spLocks noChangeArrowheads="1"/>
          </p:cNvSpPr>
          <p:nvPr/>
        </p:nvSpPr>
        <p:spPr bwMode="auto">
          <a:xfrm>
            <a:off x="6172200" y="2209800"/>
            <a:ext cx="3886200" cy="2743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15717" name="Oval 5"/>
          <p:cNvSpPr>
            <a:spLocks noChangeArrowheads="1"/>
          </p:cNvSpPr>
          <p:nvPr/>
        </p:nvSpPr>
        <p:spPr bwMode="auto">
          <a:xfrm>
            <a:off x="1905000" y="2209800"/>
            <a:ext cx="3581400" cy="2743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15718" name="Line 6"/>
          <p:cNvSpPr>
            <a:spLocks noChangeShapeType="1"/>
          </p:cNvSpPr>
          <p:nvPr/>
        </p:nvSpPr>
        <p:spPr bwMode="auto">
          <a:xfrm>
            <a:off x="5486400" y="3657600"/>
            <a:ext cx="609600" cy="0"/>
          </a:xfrm>
          <a:prstGeom prst="line">
            <a:avLst/>
          </a:prstGeom>
          <a:noFill/>
          <a:ln w="762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pt-BR"/>
          </a:p>
        </p:txBody>
      </p:sp>
    </p:spTree>
    <p:extLst>
      <p:ext uri="{BB962C8B-B14F-4D97-AF65-F5344CB8AC3E}">
        <p14:creationId xmlns:p14="http://schemas.microsoft.com/office/powerpoint/2010/main" val="3126369363"/>
      </p:ext>
    </p:extLst>
  </p:cSld>
  <p:clrMapOvr>
    <a:masterClrMapping/>
  </p:clrMapOvr>
  <p:transition>
    <p:pull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5717"/>
                                        </p:tgtEl>
                                        <p:attrNameLst>
                                          <p:attrName>style.visibility</p:attrName>
                                        </p:attrNameLst>
                                      </p:cBhvr>
                                      <p:to>
                                        <p:strVal val="visible"/>
                                      </p:to>
                                    </p:set>
                                    <p:animEffect transition="in" filter="fade">
                                      <p:cBhvr>
                                        <p:cTn id="7" dur="500"/>
                                        <p:tgtEl>
                                          <p:spTgt spid="115717"/>
                                        </p:tgtEl>
                                      </p:cBhvr>
                                    </p:animEffect>
                                    <p:anim calcmode="lin" valueType="num">
                                      <p:cBhvr>
                                        <p:cTn id="8" dur="500" fill="hold"/>
                                        <p:tgtEl>
                                          <p:spTgt spid="115717"/>
                                        </p:tgtEl>
                                        <p:attrNameLst>
                                          <p:attrName>ppt_x</p:attrName>
                                        </p:attrNameLst>
                                      </p:cBhvr>
                                      <p:tavLst>
                                        <p:tav tm="0">
                                          <p:val>
                                            <p:strVal val="#ppt_x"/>
                                          </p:val>
                                        </p:tav>
                                        <p:tav tm="100000">
                                          <p:val>
                                            <p:strVal val="#ppt_x"/>
                                          </p:val>
                                        </p:tav>
                                      </p:tavLst>
                                    </p:anim>
                                    <p:anim calcmode="lin" valueType="num">
                                      <p:cBhvr>
                                        <p:cTn id="9" dur="500" fill="hold"/>
                                        <p:tgtEl>
                                          <p:spTgt spid="115717"/>
                                        </p:tgtEl>
                                        <p:attrNameLst>
                                          <p:attrName>ppt_y</p:attrName>
                                        </p:attrNameLst>
                                      </p:cBhvr>
                                      <p:tavLst>
                                        <p:tav tm="0">
                                          <p:val>
                                            <p:strVal val="#ppt_y+.1"/>
                                          </p:val>
                                        </p:tav>
                                        <p:tav tm="100000">
                                          <p:val>
                                            <p:strVal val="#ppt_y"/>
                                          </p:val>
                                        </p:tav>
                                      </p:tavLst>
                                    </p:anim>
                                  </p:childTnLst>
                                </p:cTn>
                              </p:par>
                              <p:par>
                                <p:cTn id="10" presetID="2" presetClass="entr" presetSubtype="4" fill="hold" nodeType="withEffect">
                                  <p:stCondLst>
                                    <p:cond delay="0"/>
                                  </p:stCondLst>
                                  <p:childTnLst>
                                    <p:set>
                                      <p:cBhvr>
                                        <p:cTn id="11" dur="1" fill="hold">
                                          <p:stCondLst>
                                            <p:cond delay="0"/>
                                          </p:stCondLst>
                                        </p:cTn>
                                        <p:tgtEl>
                                          <p:spTgt spid="115714">
                                            <p:txEl>
                                              <p:pRg st="0" end="0"/>
                                            </p:txEl>
                                          </p:spTgt>
                                        </p:tgtEl>
                                        <p:attrNameLst>
                                          <p:attrName>style.visibility</p:attrName>
                                        </p:attrNameLst>
                                      </p:cBhvr>
                                      <p:to>
                                        <p:strVal val="visible"/>
                                      </p:to>
                                    </p:set>
                                    <p:anim calcmode="lin" valueType="num">
                                      <p:cBhvr additive="base">
                                        <p:cTn id="12" dur="500" fill="hold"/>
                                        <p:tgtEl>
                                          <p:spTgt spid="115714">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571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15714">
                                            <p:txEl>
                                              <p:pRg st="1" end="1"/>
                                            </p:txEl>
                                          </p:spTgt>
                                        </p:tgtEl>
                                        <p:attrNameLst>
                                          <p:attrName>style.visibility</p:attrName>
                                        </p:attrNameLst>
                                      </p:cBhvr>
                                      <p:to>
                                        <p:strVal val="visible"/>
                                      </p:to>
                                    </p:set>
                                    <p:anim calcmode="lin" valueType="num">
                                      <p:cBhvr additive="base">
                                        <p:cTn id="16" dur="500" fill="hold"/>
                                        <p:tgtEl>
                                          <p:spTgt spid="115714">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15714">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15714">
                                            <p:txEl>
                                              <p:pRg st="2" end="2"/>
                                            </p:txEl>
                                          </p:spTgt>
                                        </p:tgtEl>
                                        <p:attrNameLst>
                                          <p:attrName>style.visibility</p:attrName>
                                        </p:attrNameLst>
                                      </p:cBhvr>
                                      <p:to>
                                        <p:strVal val="visible"/>
                                      </p:to>
                                    </p:set>
                                    <p:anim calcmode="lin" valueType="num">
                                      <p:cBhvr additive="base">
                                        <p:cTn id="20" dur="500" fill="hold"/>
                                        <p:tgtEl>
                                          <p:spTgt spid="115714">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157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8" presetClass="entr" presetSubtype="16" fill="hold" grpId="0" nodeType="clickEffect">
                                  <p:stCondLst>
                                    <p:cond delay="0"/>
                                  </p:stCondLst>
                                  <p:childTnLst>
                                    <p:set>
                                      <p:cBhvr>
                                        <p:cTn id="25" dur="1" fill="hold">
                                          <p:stCondLst>
                                            <p:cond delay="0"/>
                                          </p:stCondLst>
                                        </p:cTn>
                                        <p:tgtEl>
                                          <p:spTgt spid="115718"/>
                                        </p:tgtEl>
                                        <p:attrNameLst>
                                          <p:attrName>style.visibility</p:attrName>
                                        </p:attrNameLst>
                                      </p:cBhvr>
                                      <p:to>
                                        <p:strVal val="visible"/>
                                      </p:to>
                                    </p:set>
                                    <p:animEffect transition="in" filter="diamond(in)">
                                      <p:cBhvr>
                                        <p:cTn id="26" dur="2000"/>
                                        <p:tgtEl>
                                          <p:spTgt spid="115718"/>
                                        </p:tgtEl>
                                      </p:cBhvr>
                                    </p:animEffect>
                                  </p:childTnLst>
                                </p:cTn>
                              </p:par>
                              <p:par>
                                <p:cTn id="27" presetID="42" presetClass="entr" presetSubtype="0" fill="hold" grpId="0" nodeType="withEffect">
                                  <p:stCondLst>
                                    <p:cond delay="0"/>
                                  </p:stCondLst>
                                  <p:childTnLst>
                                    <p:set>
                                      <p:cBhvr>
                                        <p:cTn id="28" dur="1" fill="hold">
                                          <p:stCondLst>
                                            <p:cond delay="0"/>
                                          </p:stCondLst>
                                        </p:cTn>
                                        <p:tgtEl>
                                          <p:spTgt spid="115716"/>
                                        </p:tgtEl>
                                        <p:attrNameLst>
                                          <p:attrName>style.visibility</p:attrName>
                                        </p:attrNameLst>
                                      </p:cBhvr>
                                      <p:to>
                                        <p:strVal val="visible"/>
                                      </p:to>
                                    </p:set>
                                    <p:animEffect transition="in" filter="fade">
                                      <p:cBhvr>
                                        <p:cTn id="29" dur="500"/>
                                        <p:tgtEl>
                                          <p:spTgt spid="115716"/>
                                        </p:tgtEl>
                                      </p:cBhvr>
                                    </p:animEffect>
                                    <p:anim calcmode="lin" valueType="num">
                                      <p:cBhvr>
                                        <p:cTn id="30" dur="500" fill="hold"/>
                                        <p:tgtEl>
                                          <p:spTgt spid="115716"/>
                                        </p:tgtEl>
                                        <p:attrNameLst>
                                          <p:attrName>ppt_x</p:attrName>
                                        </p:attrNameLst>
                                      </p:cBhvr>
                                      <p:tavLst>
                                        <p:tav tm="0">
                                          <p:val>
                                            <p:strVal val="#ppt_x"/>
                                          </p:val>
                                        </p:tav>
                                        <p:tav tm="100000">
                                          <p:val>
                                            <p:strVal val="#ppt_x"/>
                                          </p:val>
                                        </p:tav>
                                      </p:tavLst>
                                    </p:anim>
                                    <p:anim calcmode="lin" valueType="num">
                                      <p:cBhvr>
                                        <p:cTn id="31" dur="500" fill="hold"/>
                                        <p:tgtEl>
                                          <p:spTgt spid="115716"/>
                                        </p:tgtEl>
                                        <p:attrNameLst>
                                          <p:attrName>ppt_y</p:attrName>
                                        </p:attrNameLst>
                                      </p:cBhvr>
                                      <p:tavLst>
                                        <p:tav tm="0">
                                          <p:val>
                                            <p:strVal val="#ppt_y+.1"/>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115715"/>
                                        </p:tgtEl>
                                        <p:attrNameLst>
                                          <p:attrName>style.visibility</p:attrName>
                                        </p:attrNameLst>
                                      </p:cBhvr>
                                      <p:to>
                                        <p:strVal val="visible"/>
                                      </p:to>
                                    </p:set>
                                    <p:anim calcmode="lin" valueType="num">
                                      <p:cBhvr additive="base">
                                        <p:cTn id="34" dur="500" fill="hold"/>
                                        <p:tgtEl>
                                          <p:spTgt spid="115715"/>
                                        </p:tgtEl>
                                        <p:attrNameLst>
                                          <p:attrName>ppt_x</p:attrName>
                                        </p:attrNameLst>
                                      </p:cBhvr>
                                      <p:tavLst>
                                        <p:tav tm="0">
                                          <p:val>
                                            <p:strVal val="#ppt_x"/>
                                          </p:val>
                                        </p:tav>
                                        <p:tav tm="100000">
                                          <p:val>
                                            <p:strVal val="#ppt_x"/>
                                          </p:val>
                                        </p:tav>
                                      </p:tavLst>
                                    </p:anim>
                                    <p:anim calcmode="lin" valueType="num">
                                      <p:cBhvr additive="base">
                                        <p:cTn id="35" dur="500" fill="hold"/>
                                        <p:tgtEl>
                                          <p:spTgt spid="115715"/>
                                        </p:tgtEl>
                                        <p:attrNameLst>
                                          <p:attrName>ppt_y</p:attrName>
                                        </p:attrNameLst>
                                      </p:cBhvr>
                                      <p:tavLst>
                                        <p:tav tm="0">
                                          <p:val>
                                            <p:strVal val="1+#ppt_h/2"/>
                                          </p:val>
                                        </p:tav>
                                        <p:tav tm="100000">
                                          <p:val>
                                            <p:strVal val="#ppt_y"/>
                                          </p:val>
                                        </p:tav>
                                      </p:tavLst>
                                    </p:anim>
                                  </p:childTnLst>
                                </p:cTn>
                              </p:par>
                              <p:par>
                                <p:cTn id="36" presetID="2" presetClass="entr" presetSubtype="4" fill="hold" grpId="1" nodeType="withEffect">
                                  <p:stCondLst>
                                    <p:cond delay="0"/>
                                  </p:stCondLst>
                                  <p:childTnLst>
                                    <p:set>
                                      <p:cBhvr>
                                        <p:cTn id="37" dur="1" fill="hold">
                                          <p:stCondLst>
                                            <p:cond delay="0"/>
                                          </p:stCondLst>
                                        </p:cTn>
                                        <p:tgtEl>
                                          <p:spTgt spid="115718"/>
                                        </p:tgtEl>
                                        <p:attrNameLst>
                                          <p:attrName>style.visibility</p:attrName>
                                        </p:attrNameLst>
                                      </p:cBhvr>
                                      <p:to>
                                        <p:strVal val="visible"/>
                                      </p:to>
                                    </p:set>
                                    <p:anim calcmode="lin" valueType="num">
                                      <p:cBhvr additive="base">
                                        <p:cTn id="38" dur="500" fill="hold"/>
                                        <p:tgtEl>
                                          <p:spTgt spid="115718"/>
                                        </p:tgtEl>
                                        <p:attrNameLst>
                                          <p:attrName>ppt_x</p:attrName>
                                        </p:attrNameLst>
                                      </p:cBhvr>
                                      <p:tavLst>
                                        <p:tav tm="0">
                                          <p:val>
                                            <p:strVal val="#ppt_x"/>
                                          </p:val>
                                        </p:tav>
                                        <p:tav tm="100000">
                                          <p:val>
                                            <p:strVal val="#ppt_x"/>
                                          </p:val>
                                        </p:tav>
                                      </p:tavLst>
                                    </p:anim>
                                    <p:anim calcmode="lin" valueType="num">
                                      <p:cBhvr additive="base">
                                        <p:cTn id="39" dur="500" fill="hold"/>
                                        <p:tgtEl>
                                          <p:spTgt spid="1157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p:bldP spid="115716" grpId="0" animBg="1"/>
      <p:bldP spid="115717" grpId="0" animBg="1"/>
      <p:bldP spid="115718" grpId="0" animBg="1"/>
      <p:bldP spid="115718" grpId="1"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ph type="title"/>
          </p:nvPr>
        </p:nvSpPr>
        <p:spPr>
          <a:xfrm>
            <a:off x="1981200" y="277814"/>
            <a:ext cx="8229600" cy="484187"/>
          </a:xfrm>
        </p:spPr>
        <p:txBody>
          <a:bodyPr>
            <a:normAutofit fontScale="90000"/>
          </a:bodyPr>
          <a:lstStyle/>
          <a:p>
            <a:pPr algn="ctr" eaLnBrk="1" hangingPunct="1"/>
            <a:r>
              <a:rPr lang="pt-PT" sz="2000" b="1">
                <a:solidFill>
                  <a:srgbClr val="FF0000"/>
                </a:solidFill>
                <a:latin typeface="Arial" panose="020B0604020202020204" pitchFamily="34" charset="0"/>
              </a:rPr>
              <a:t>ABORDAGEM COMPORTAMENTAL</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77157" name="Rectangle 5"/>
          <p:cNvSpPr>
            <a:spLocks noChangeArrowheads="1"/>
          </p:cNvSpPr>
          <p:nvPr/>
        </p:nvSpPr>
        <p:spPr bwMode="auto">
          <a:xfrm>
            <a:off x="1828800" y="2057400"/>
            <a:ext cx="3505200" cy="22860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“Dinâmica de Grupo”</a:t>
            </a:r>
          </a:p>
          <a:p>
            <a:pPr algn="ctr">
              <a:buClr>
                <a:srgbClr val="FF0000"/>
              </a:buClr>
              <a:buFont typeface="Wingdings" pitchFamily="2" charset="2"/>
              <a:buNone/>
              <a:defRPr/>
            </a:pPr>
            <a:r>
              <a:rPr lang="pt-PT" b="1" dirty="0">
                <a:latin typeface="Arial" charset="0"/>
                <a:cs typeface="Arial" charset="0"/>
              </a:rPr>
              <a:t> de </a:t>
            </a:r>
            <a:r>
              <a:rPr lang="pt-PT" b="1" dirty="0">
                <a:solidFill>
                  <a:srgbClr val="FF0000"/>
                </a:solidFill>
                <a:latin typeface="Arial" charset="0"/>
                <a:cs typeface="Arial" charset="0"/>
              </a:rPr>
              <a:t>Kurt Lewin</a:t>
            </a:r>
            <a:r>
              <a:rPr lang="pt-PT" b="1" dirty="0">
                <a:latin typeface="Arial" charset="0"/>
                <a:cs typeface="Arial" charset="0"/>
              </a:rPr>
              <a:t>.</a:t>
            </a:r>
          </a:p>
          <a:p>
            <a:pPr algn="ctr">
              <a:buClr>
                <a:srgbClr val="FF0000"/>
              </a:buClr>
              <a:buFont typeface="Wingdings" pitchFamily="2" charset="2"/>
              <a:buChar char="§"/>
              <a:defRPr/>
            </a:pPr>
            <a:endParaRPr lang="pt-PT" b="1" dirty="0">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Sociologia Funcional de</a:t>
            </a:r>
          </a:p>
          <a:p>
            <a:pPr algn="ctr">
              <a:buClr>
                <a:srgbClr val="FF0000"/>
              </a:buClr>
              <a:buFont typeface="Wingdings" pitchFamily="2" charset="2"/>
              <a:buNone/>
              <a:defRPr/>
            </a:pPr>
            <a:r>
              <a:rPr lang="pt-PT" b="1" dirty="0">
                <a:latin typeface="Arial" charset="0"/>
                <a:cs typeface="Arial" charset="0"/>
              </a:rPr>
              <a:t>Grupo de </a:t>
            </a:r>
            <a:r>
              <a:rPr lang="pt-PT" b="1" dirty="0">
                <a:solidFill>
                  <a:srgbClr val="FF0000"/>
                </a:solidFill>
                <a:latin typeface="Arial" charset="0"/>
                <a:cs typeface="Arial" charset="0"/>
              </a:rPr>
              <a:t>George Homans</a:t>
            </a:r>
            <a:r>
              <a:rPr lang="pt-PT" b="1" dirty="0">
                <a:latin typeface="Arial" charset="0"/>
                <a:cs typeface="Arial" charset="0"/>
              </a:rPr>
              <a:t>.</a:t>
            </a:r>
          </a:p>
          <a:p>
            <a:pPr algn="ctr">
              <a:buClr>
                <a:srgbClr val="FF0000"/>
              </a:buClr>
              <a:buFont typeface="Wingdings" pitchFamily="2" charset="2"/>
              <a:buChar char="§"/>
              <a:defRPr/>
            </a:pPr>
            <a:endParaRPr lang="pt-PT" b="1" dirty="0">
              <a:latin typeface="Arial" charset="0"/>
              <a:cs typeface="Arial" charset="0"/>
            </a:endParaRPr>
          </a:p>
          <a:p>
            <a:pPr algn="ctr">
              <a:buClr>
                <a:srgbClr val="FF0000"/>
              </a:buClr>
              <a:buFont typeface="Wingdings" pitchFamily="2" charset="2"/>
              <a:buChar char="§"/>
              <a:defRPr/>
            </a:pPr>
            <a:r>
              <a:rPr lang="pt-PT" b="1" dirty="0">
                <a:latin typeface="Arial" charset="0"/>
                <a:cs typeface="Arial" charset="0"/>
              </a:rPr>
              <a:t>Psicologia Organizacional</a:t>
            </a:r>
            <a:r>
              <a:rPr lang="pt-PT" sz="1600" b="1" dirty="0">
                <a:latin typeface="Arial" charset="0"/>
                <a:cs typeface="Arial" charset="0"/>
              </a:rPr>
              <a:t>.</a:t>
            </a:r>
          </a:p>
          <a:p>
            <a:pPr algn="ctr">
              <a:defRPr/>
            </a:pPr>
            <a:endParaRPr lang="pt-PT" sz="1600" b="1" dirty="0">
              <a:effectLst>
                <a:outerShdw blurRad="38100" dist="38100" dir="2700000" algn="tl">
                  <a:srgbClr val="FFFFFF"/>
                </a:outerShdw>
              </a:effectLst>
              <a:latin typeface="Arial" charset="0"/>
              <a:cs typeface="Arial" charset="0"/>
            </a:endParaRPr>
          </a:p>
        </p:txBody>
      </p:sp>
      <p:sp>
        <p:nvSpPr>
          <p:cNvPr id="177158" name="Rectangle 6"/>
          <p:cNvSpPr>
            <a:spLocks noChangeArrowheads="1"/>
          </p:cNvSpPr>
          <p:nvPr/>
        </p:nvSpPr>
        <p:spPr bwMode="auto">
          <a:xfrm>
            <a:off x="6019800" y="23622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latin typeface="Arial" charset="0"/>
                <a:cs typeface="Arial" charset="0"/>
              </a:rPr>
              <a:t>Homem dotado de necessidades</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5" name="Rectangle 13"/>
          <p:cNvSpPr>
            <a:spLocks noChangeArrowheads="1"/>
          </p:cNvSpPr>
          <p:nvPr/>
        </p:nvSpPr>
        <p:spPr bwMode="auto">
          <a:xfrm>
            <a:off x="6019800" y="29718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Sistema Psíquico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6" name="Rectangle 14"/>
          <p:cNvSpPr>
            <a:spLocks noChangeArrowheads="1"/>
          </p:cNvSpPr>
          <p:nvPr/>
        </p:nvSpPr>
        <p:spPr bwMode="auto">
          <a:xfrm>
            <a:off x="6019800" y="35814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raciocínio abstracto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7" name="Rectangle 15"/>
          <p:cNvSpPr>
            <a:spLocks noChangeArrowheads="1"/>
          </p:cNvSpPr>
          <p:nvPr/>
        </p:nvSpPr>
        <p:spPr bwMode="auto">
          <a:xfrm>
            <a:off x="6019800" y="41910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Homem dotado de aptidão de  aprender</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69" name="Rectangle 17"/>
          <p:cNvSpPr>
            <a:spLocks noChangeArrowheads="1"/>
          </p:cNvSpPr>
          <p:nvPr/>
        </p:nvSpPr>
        <p:spPr bwMode="auto">
          <a:xfrm>
            <a:off x="6019800" y="4876800"/>
            <a:ext cx="4419600" cy="5334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Comportamento humano orientado para</a:t>
            </a:r>
          </a:p>
          <a:p>
            <a:pPr algn="ctr">
              <a:defRPr/>
            </a:pPr>
            <a:r>
              <a:rPr lang="pt-PT" b="1" dirty="0">
                <a:effectLst>
                  <a:outerShdw blurRad="38100" dist="38100" dir="2700000" algn="tl">
                    <a:srgbClr val="FFFFFF"/>
                  </a:outerShdw>
                </a:effectLst>
                <a:latin typeface="Arial" charset="0"/>
                <a:cs typeface="Arial" charset="0"/>
              </a:rPr>
              <a:t> objectivo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70" name="Rectangle 18"/>
          <p:cNvSpPr>
            <a:spLocks noChangeArrowheads="1"/>
          </p:cNvSpPr>
          <p:nvPr/>
        </p:nvSpPr>
        <p:spPr bwMode="auto">
          <a:xfrm>
            <a:off x="6019800" y="5638800"/>
            <a:ext cx="4419600" cy="457200"/>
          </a:xfrm>
          <a:prstGeom prst="rect">
            <a:avLst/>
          </a:prstGeom>
          <a:solidFill>
            <a:srgbClr val="FFFF00"/>
          </a:solidFill>
          <a:ln w="9525">
            <a:solidFill>
              <a:schemeClr val="tx1"/>
            </a:solidFill>
            <a:miter lim="800000"/>
            <a:headEnd/>
            <a:tailEnd/>
          </a:ln>
          <a:effectLst/>
        </p:spPr>
        <p:txBody>
          <a:bodyPr wrap="none" anchor="ctr"/>
          <a:lstStyle/>
          <a:p>
            <a:pPr algn="ctr">
              <a:defRPr/>
            </a:pPr>
            <a:endParaRPr lang="pt-PT" b="1" dirty="0">
              <a:effectLst>
                <a:outerShdw blurRad="38100" dist="38100" dir="2700000" algn="tl">
                  <a:srgbClr val="FFFFFF"/>
                </a:outerShdw>
              </a:effectLst>
              <a:latin typeface="Arial" charset="0"/>
              <a:cs typeface="Arial" charset="0"/>
            </a:endParaRPr>
          </a:p>
          <a:p>
            <a:pPr algn="ctr">
              <a:defRPr/>
            </a:pPr>
            <a:r>
              <a:rPr lang="pt-PT" b="1" dirty="0">
                <a:effectLst>
                  <a:outerShdw blurRad="38100" dist="38100" dir="2700000" algn="tl">
                    <a:srgbClr val="FFFFFF"/>
                  </a:outerShdw>
                </a:effectLst>
                <a:latin typeface="Arial" charset="0"/>
                <a:cs typeface="Arial" charset="0"/>
              </a:rPr>
              <a:t>Padrão dual de comportamento  humano</a:t>
            </a:r>
          </a:p>
          <a:p>
            <a:pPr algn="ctr">
              <a:defRPr/>
            </a:pPr>
            <a:endParaRPr lang="pt-PT" b="1" dirty="0">
              <a:effectLst>
                <a:outerShdw blurRad="38100" dist="38100" dir="2700000" algn="tl">
                  <a:srgbClr val="FFFFFF"/>
                </a:outerShdw>
              </a:effectLst>
              <a:latin typeface="Arial" charset="0"/>
              <a:cs typeface="Arial" charset="0"/>
            </a:endParaRPr>
          </a:p>
        </p:txBody>
      </p:sp>
      <p:sp>
        <p:nvSpPr>
          <p:cNvPr id="177171" name="Line 19"/>
          <p:cNvSpPr>
            <a:spLocks noChangeShapeType="1"/>
          </p:cNvSpPr>
          <p:nvPr/>
        </p:nvSpPr>
        <p:spPr bwMode="auto">
          <a:xfrm>
            <a:off x="3581400" y="1600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2" name="Line 20"/>
          <p:cNvSpPr>
            <a:spLocks noChangeShapeType="1"/>
          </p:cNvSpPr>
          <p:nvPr/>
        </p:nvSpPr>
        <p:spPr bwMode="auto">
          <a:xfrm>
            <a:off x="8077200" y="1752600"/>
            <a:ext cx="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3" name="Line 21"/>
          <p:cNvSpPr>
            <a:spLocks noChangeShapeType="1"/>
          </p:cNvSpPr>
          <p:nvPr/>
        </p:nvSpPr>
        <p:spPr bwMode="auto">
          <a:xfrm>
            <a:off x="5562600" y="1295400"/>
            <a:ext cx="6858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pt-BR"/>
          </a:p>
        </p:txBody>
      </p:sp>
      <p:sp>
        <p:nvSpPr>
          <p:cNvPr id="177174" name="Oval 22"/>
          <p:cNvSpPr>
            <a:spLocks noChangeArrowheads="1"/>
          </p:cNvSpPr>
          <p:nvPr/>
        </p:nvSpPr>
        <p:spPr bwMode="auto">
          <a:xfrm>
            <a:off x="1981200" y="4419600"/>
            <a:ext cx="3581400" cy="2057400"/>
          </a:xfrm>
          <a:prstGeom prst="ellipse">
            <a:avLst/>
          </a:prstGeom>
          <a:solidFill>
            <a:srgbClr val="66FF66"/>
          </a:solidFill>
          <a:ln w="9525">
            <a:solidFill>
              <a:schemeClr val="tx1"/>
            </a:solidFill>
            <a:round/>
            <a:headEnd/>
            <a:tailEnd/>
          </a:ln>
          <a:effectLst/>
        </p:spPr>
        <p:txBody>
          <a:bodyPr wrap="none" anchor="ctr"/>
          <a:lstStyle/>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Abandono das posições </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normativas e prescritivas</a:t>
            </a:r>
          </a:p>
          <a:p>
            <a:pPr algn="ctr">
              <a:defRPr/>
            </a:pPr>
            <a:r>
              <a:rPr lang="pt-PT" b="1" dirty="0">
                <a:solidFill>
                  <a:srgbClr val="0070C0"/>
                </a:solidFill>
                <a:effectLst>
                  <a:outerShdw blurRad="38100" dist="38100" dir="2700000" algn="tl">
                    <a:srgbClr val="000000">
                      <a:alpha val="43137"/>
                    </a:srgbClr>
                  </a:outerShdw>
                </a:effectLst>
                <a:latin typeface="Arial" charset="0"/>
                <a:cs typeface="Arial" charset="0"/>
              </a:rPr>
              <a:t>Para</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Posições explicativas e</a:t>
            </a:r>
          </a:p>
          <a:p>
            <a:pPr algn="ctr">
              <a:defRPr/>
            </a:pPr>
            <a:r>
              <a:rPr lang="pt-PT" b="1" dirty="0">
                <a:solidFill>
                  <a:srgbClr val="FF0000"/>
                </a:solidFill>
                <a:effectLst>
                  <a:outerShdw blurRad="38100" dist="38100" dir="2700000" algn="tl">
                    <a:srgbClr val="000000">
                      <a:alpha val="43137"/>
                    </a:srgbClr>
                  </a:outerShdw>
                </a:effectLst>
                <a:latin typeface="Arial" charset="0"/>
                <a:cs typeface="Arial" charset="0"/>
              </a:rPr>
              <a:t>descritivas</a:t>
            </a:r>
          </a:p>
        </p:txBody>
      </p:sp>
      <p:sp>
        <p:nvSpPr>
          <p:cNvPr id="177156" name="Oval 4"/>
          <p:cNvSpPr>
            <a:spLocks noChangeArrowheads="1"/>
          </p:cNvSpPr>
          <p:nvPr/>
        </p:nvSpPr>
        <p:spPr bwMode="auto">
          <a:xfrm>
            <a:off x="2057400" y="685800"/>
            <a:ext cx="3352800" cy="914400"/>
          </a:xfrm>
          <a:prstGeom prst="ellipse">
            <a:avLst/>
          </a:prstGeom>
          <a:solidFill>
            <a:srgbClr val="66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800" b="1">
                <a:solidFill>
                  <a:srgbClr val="FF0000"/>
                </a:solidFill>
              </a:rPr>
              <a:t>Génese</a:t>
            </a:r>
          </a:p>
        </p:txBody>
      </p:sp>
      <p:sp>
        <p:nvSpPr>
          <p:cNvPr id="24" name="Oval 4"/>
          <p:cNvSpPr>
            <a:spLocks noChangeArrowheads="1"/>
          </p:cNvSpPr>
          <p:nvPr/>
        </p:nvSpPr>
        <p:spPr bwMode="auto">
          <a:xfrm>
            <a:off x="6324600" y="685800"/>
            <a:ext cx="3352800" cy="1143000"/>
          </a:xfrm>
          <a:prstGeom prst="ellipse">
            <a:avLst/>
          </a:prstGeom>
          <a:solidFill>
            <a:srgbClr val="66FF66"/>
          </a:solidFill>
          <a:ln w="9525">
            <a:solidFill>
              <a:schemeClr val="tx1"/>
            </a:solidFill>
            <a:round/>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800" b="1">
                <a:solidFill>
                  <a:srgbClr val="FF0000"/>
                </a:solidFill>
              </a:rPr>
              <a:t>Ciência </a:t>
            </a:r>
          </a:p>
          <a:p>
            <a:pPr algn="ctr" eaLnBrk="1" hangingPunct="1"/>
            <a:r>
              <a:rPr lang="pt-PT" sz="2800" b="1">
                <a:solidFill>
                  <a:srgbClr val="FF0000"/>
                </a:solidFill>
              </a:rPr>
              <a:t>Comportamental</a:t>
            </a:r>
          </a:p>
        </p:txBody>
      </p:sp>
      <p:sp>
        <p:nvSpPr>
          <p:cNvPr id="28" name="Left Bracket 27"/>
          <p:cNvSpPr/>
          <p:nvPr/>
        </p:nvSpPr>
        <p:spPr>
          <a:xfrm>
            <a:off x="5715000" y="2286000"/>
            <a:ext cx="304800" cy="3962400"/>
          </a:xfrm>
          <a:prstGeom prst="leftBracket">
            <a:avLst/>
          </a:prstGeom>
          <a:ln>
            <a:solidFill>
              <a:srgbClr val="C00000"/>
            </a:solidFill>
          </a:ln>
        </p:spPr>
        <p:style>
          <a:lnRef idx="3">
            <a:schemeClr val="accent2"/>
          </a:lnRef>
          <a:fillRef idx="0">
            <a:schemeClr val="accent2"/>
          </a:fillRef>
          <a:effectRef idx="2">
            <a:schemeClr val="accent2"/>
          </a:effectRef>
          <a:fontRef idx="minor">
            <a:schemeClr val="tx1"/>
          </a:fontRef>
        </p:style>
        <p:txBody>
          <a:bodyPr anchor="ctr"/>
          <a:lstStyle/>
          <a:p>
            <a:pPr algn="ctr">
              <a:defRPr/>
            </a:pPr>
            <a:endParaRPr lang="pt-PT"/>
          </a:p>
        </p:txBody>
      </p:sp>
      <p:sp>
        <p:nvSpPr>
          <p:cNvPr id="29" name="Bent Arrow 28"/>
          <p:cNvSpPr/>
          <p:nvPr/>
        </p:nvSpPr>
        <p:spPr>
          <a:xfrm>
            <a:off x="5334000" y="4495800"/>
            <a:ext cx="304800" cy="304800"/>
          </a:xfrm>
          <a:prstGeom prst="bentArrow">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solidFill>
                <a:schemeClr val="tx1"/>
              </a:solidFill>
            </a:endParaRPr>
          </a:p>
        </p:txBody>
      </p:sp>
    </p:spTree>
    <p:extLst>
      <p:ext uri="{BB962C8B-B14F-4D97-AF65-F5344CB8AC3E}">
        <p14:creationId xmlns:p14="http://schemas.microsoft.com/office/powerpoint/2010/main" val="3507598499"/>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7156"/>
                                        </p:tgtEl>
                                        <p:attrNameLst>
                                          <p:attrName>style.visibility</p:attrName>
                                        </p:attrNameLst>
                                      </p:cBhvr>
                                      <p:to>
                                        <p:strVal val="visible"/>
                                      </p:to>
                                    </p:set>
                                    <p:anim calcmode="lin" valueType="num">
                                      <p:cBhvr additive="base">
                                        <p:cTn id="7" dur="500" fill="hold"/>
                                        <p:tgtEl>
                                          <p:spTgt spid="177156"/>
                                        </p:tgtEl>
                                        <p:attrNameLst>
                                          <p:attrName>ppt_x</p:attrName>
                                        </p:attrNameLst>
                                      </p:cBhvr>
                                      <p:tavLst>
                                        <p:tav tm="0">
                                          <p:val>
                                            <p:strVal val="#ppt_x"/>
                                          </p:val>
                                        </p:tav>
                                        <p:tav tm="100000">
                                          <p:val>
                                            <p:strVal val="#ppt_x"/>
                                          </p:val>
                                        </p:tav>
                                      </p:tavLst>
                                    </p:anim>
                                    <p:anim calcmode="lin" valueType="num">
                                      <p:cBhvr additive="base">
                                        <p:cTn id="8" dur="500" fill="hold"/>
                                        <p:tgtEl>
                                          <p:spTgt spid="17715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7171"/>
                                        </p:tgtEl>
                                        <p:attrNameLst>
                                          <p:attrName>style.visibility</p:attrName>
                                        </p:attrNameLst>
                                      </p:cBhvr>
                                      <p:to>
                                        <p:strVal val="visible"/>
                                      </p:to>
                                    </p:set>
                                    <p:anim calcmode="lin" valueType="num">
                                      <p:cBhvr additive="base">
                                        <p:cTn id="13" dur="500" fill="hold"/>
                                        <p:tgtEl>
                                          <p:spTgt spid="177171"/>
                                        </p:tgtEl>
                                        <p:attrNameLst>
                                          <p:attrName>ppt_x</p:attrName>
                                        </p:attrNameLst>
                                      </p:cBhvr>
                                      <p:tavLst>
                                        <p:tav tm="0">
                                          <p:val>
                                            <p:strVal val="#ppt_x"/>
                                          </p:val>
                                        </p:tav>
                                        <p:tav tm="100000">
                                          <p:val>
                                            <p:strVal val="#ppt_x"/>
                                          </p:val>
                                        </p:tav>
                                      </p:tavLst>
                                    </p:anim>
                                    <p:anim calcmode="lin" valueType="num">
                                      <p:cBhvr additive="base">
                                        <p:cTn id="14" dur="500" fill="hold"/>
                                        <p:tgtEl>
                                          <p:spTgt spid="17717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7157"/>
                                        </p:tgtEl>
                                        <p:attrNameLst>
                                          <p:attrName>style.visibility</p:attrName>
                                        </p:attrNameLst>
                                      </p:cBhvr>
                                      <p:to>
                                        <p:strVal val="visible"/>
                                      </p:to>
                                    </p:set>
                                    <p:anim calcmode="lin" valueType="num">
                                      <p:cBhvr additive="base">
                                        <p:cTn id="19" dur="500" fill="hold"/>
                                        <p:tgtEl>
                                          <p:spTgt spid="177157"/>
                                        </p:tgtEl>
                                        <p:attrNameLst>
                                          <p:attrName>ppt_x</p:attrName>
                                        </p:attrNameLst>
                                      </p:cBhvr>
                                      <p:tavLst>
                                        <p:tav tm="0">
                                          <p:val>
                                            <p:strVal val="#ppt_x"/>
                                          </p:val>
                                        </p:tav>
                                        <p:tav tm="100000">
                                          <p:val>
                                            <p:strVal val="#ppt_x"/>
                                          </p:val>
                                        </p:tav>
                                      </p:tavLst>
                                    </p:anim>
                                    <p:anim calcmode="lin" valueType="num">
                                      <p:cBhvr additive="base">
                                        <p:cTn id="20" dur="500" fill="hold"/>
                                        <p:tgtEl>
                                          <p:spTgt spid="17715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7173"/>
                                        </p:tgtEl>
                                        <p:attrNameLst>
                                          <p:attrName>style.visibility</p:attrName>
                                        </p:attrNameLst>
                                      </p:cBhvr>
                                      <p:to>
                                        <p:strVal val="visible"/>
                                      </p:to>
                                    </p:set>
                                    <p:anim calcmode="lin" valueType="num">
                                      <p:cBhvr additive="base">
                                        <p:cTn id="25" dur="500" fill="hold"/>
                                        <p:tgtEl>
                                          <p:spTgt spid="177173"/>
                                        </p:tgtEl>
                                        <p:attrNameLst>
                                          <p:attrName>ppt_x</p:attrName>
                                        </p:attrNameLst>
                                      </p:cBhvr>
                                      <p:tavLst>
                                        <p:tav tm="0">
                                          <p:val>
                                            <p:strVal val="#ppt_x"/>
                                          </p:val>
                                        </p:tav>
                                        <p:tav tm="100000">
                                          <p:val>
                                            <p:strVal val="#ppt_x"/>
                                          </p:val>
                                        </p:tav>
                                      </p:tavLst>
                                    </p:anim>
                                    <p:anim calcmode="lin" valueType="num">
                                      <p:cBhvr additive="base">
                                        <p:cTn id="26" dur="500" fill="hold"/>
                                        <p:tgtEl>
                                          <p:spTgt spid="177173"/>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77172"/>
                                        </p:tgtEl>
                                        <p:attrNameLst>
                                          <p:attrName>style.visibility</p:attrName>
                                        </p:attrNameLst>
                                      </p:cBhvr>
                                      <p:to>
                                        <p:strVal val="visible"/>
                                      </p:to>
                                    </p:set>
                                    <p:anim calcmode="lin" valueType="num">
                                      <p:cBhvr additive="base">
                                        <p:cTn id="37" dur="500" fill="hold"/>
                                        <p:tgtEl>
                                          <p:spTgt spid="177172"/>
                                        </p:tgtEl>
                                        <p:attrNameLst>
                                          <p:attrName>ppt_x</p:attrName>
                                        </p:attrNameLst>
                                      </p:cBhvr>
                                      <p:tavLst>
                                        <p:tav tm="0">
                                          <p:val>
                                            <p:strVal val="#ppt_x"/>
                                          </p:val>
                                        </p:tav>
                                        <p:tav tm="100000">
                                          <p:val>
                                            <p:strVal val="#ppt_x"/>
                                          </p:val>
                                        </p:tav>
                                      </p:tavLst>
                                    </p:anim>
                                    <p:anim calcmode="lin" valueType="num">
                                      <p:cBhvr additive="base">
                                        <p:cTn id="38" dur="500" fill="hold"/>
                                        <p:tgtEl>
                                          <p:spTgt spid="177172"/>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7158"/>
                                        </p:tgtEl>
                                        <p:attrNameLst>
                                          <p:attrName>style.visibility</p:attrName>
                                        </p:attrNameLst>
                                      </p:cBhvr>
                                      <p:to>
                                        <p:strVal val="visible"/>
                                      </p:to>
                                    </p:set>
                                    <p:anim calcmode="lin" valueType="num">
                                      <p:cBhvr additive="base">
                                        <p:cTn id="43" dur="500" fill="hold"/>
                                        <p:tgtEl>
                                          <p:spTgt spid="177158"/>
                                        </p:tgtEl>
                                        <p:attrNameLst>
                                          <p:attrName>ppt_x</p:attrName>
                                        </p:attrNameLst>
                                      </p:cBhvr>
                                      <p:tavLst>
                                        <p:tav tm="0">
                                          <p:val>
                                            <p:strVal val="#ppt_x"/>
                                          </p:val>
                                        </p:tav>
                                        <p:tav tm="100000">
                                          <p:val>
                                            <p:strVal val="#ppt_x"/>
                                          </p:val>
                                        </p:tav>
                                      </p:tavLst>
                                    </p:anim>
                                    <p:anim calcmode="lin" valueType="num">
                                      <p:cBhvr additive="base">
                                        <p:cTn id="44" dur="500" fill="hold"/>
                                        <p:tgtEl>
                                          <p:spTgt spid="17715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77165"/>
                                        </p:tgtEl>
                                        <p:attrNameLst>
                                          <p:attrName>style.visibility</p:attrName>
                                        </p:attrNameLst>
                                      </p:cBhvr>
                                      <p:to>
                                        <p:strVal val="visible"/>
                                      </p:to>
                                    </p:set>
                                    <p:anim calcmode="lin" valueType="num">
                                      <p:cBhvr additive="base">
                                        <p:cTn id="49" dur="500" fill="hold"/>
                                        <p:tgtEl>
                                          <p:spTgt spid="177165"/>
                                        </p:tgtEl>
                                        <p:attrNameLst>
                                          <p:attrName>ppt_x</p:attrName>
                                        </p:attrNameLst>
                                      </p:cBhvr>
                                      <p:tavLst>
                                        <p:tav tm="0">
                                          <p:val>
                                            <p:strVal val="#ppt_x"/>
                                          </p:val>
                                        </p:tav>
                                        <p:tav tm="100000">
                                          <p:val>
                                            <p:strVal val="#ppt_x"/>
                                          </p:val>
                                        </p:tav>
                                      </p:tavLst>
                                    </p:anim>
                                    <p:anim calcmode="lin" valueType="num">
                                      <p:cBhvr additive="base">
                                        <p:cTn id="50" dur="500" fill="hold"/>
                                        <p:tgtEl>
                                          <p:spTgt spid="177165"/>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77166"/>
                                        </p:tgtEl>
                                        <p:attrNameLst>
                                          <p:attrName>style.visibility</p:attrName>
                                        </p:attrNameLst>
                                      </p:cBhvr>
                                      <p:to>
                                        <p:strVal val="visible"/>
                                      </p:to>
                                    </p:set>
                                    <p:anim calcmode="lin" valueType="num">
                                      <p:cBhvr additive="base">
                                        <p:cTn id="55" dur="500" fill="hold"/>
                                        <p:tgtEl>
                                          <p:spTgt spid="177166"/>
                                        </p:tgtEl>
                                        <p:attrNameLst>
                                          <p:attrName>ppt_x</p:attrName>
                                        </p:attrNameLst>
                                      </p:cBhvr>
                                      <p:tavLst>
                                        <p:tav tm="0">
                                          <p:val>
                                            <p:strVal val="#ppt_x"/>
                                          </p:val>
                                        </p:tav>
                                        <p:tav tm="100000">
                                          <p:val>
                                            <p:strVal val="#ppt_x"/>
                                          </p:val>
                                        </p:tav>
                                      </p:tavLst>
                                    </p:anim>
                                    <p:anim calcmode="lin" valueType="num">
                                      <p:cBhvr additive="base">
                                        <p:cTn id="56" dur="500" fill="hold"/>
                                        <p:tgtEl>
                                          <p:spTgt spid="177166"/>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77167"/>
                                        </p:tgtEl>
                                        <p:attrNameLst>
                                          <p:attrName>style.visibility</p:attrName>
                                        </p:attrNameLst>
                                      </p:cBhvr>
                                      <p:to>
                                        <p:strVal val="visible"/>
                                      </p:to>
                                    </p:set>
                                    <p:anim calcmode="lin" valueType="num">
                                      <p:cBhvr additive="base">
                                        <p:cTn id="61" dur="500" fill="hold"/>
                                        <p:tgtEl>
                                          <p:spTgt spid="177167"/>
                                        </p:tgtEl>
                                        <p:attrNameLst>
                                          <p:attrName>ppt_x</p:attrName>
                                        </p:attrNameLst>
                                      </p:cBhvr>
                                      <p:tavLst>
                                        <p:tav tm="0">
                                          <p:val>
                                            <p:strVal val="#ppt_x"/>
                                          </p:val>
                                        </p:tav>
                                        <p:tav tm="100000">
                                          <p:val>
                                            <p:strVal val="#ppt_x"/>
                                          </p:val>
                                        </p:tav>
                                      </p:tavLst>
                                    </p:anim>
                                    <p:anim calcmode="lin" valueType="num">
                                      <p:cBhvr additive="base">
                                        <p:cTn id="62" dur="500" fill="hold"/>
                                        <p:tgtEl>
                                          <p:spTgt spid="177167"/>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77169"/>
                                        </p:tgtEl>
                                        <p:attrNameLst>
                                          <p:attrName>style.visibility</p:attrName>
                                        </p:attrNameLst>
                                      </p:cBhvr>
                                      <p:to>
                                        <p:strVal val="visible"/>
                                      </p:to>
                                    </p:set>
                                    <p:anim calcmode="lin" valueType="num">
                                      <p:cBhvr additive="base">
                                        <p:cTn id="67" dur="500" fill="hold"/>
                                        <p:tgtEl>
                                          <p:spTgt spid="177169"/>
                                        </p:tgtEl>
                                        <p:attrNameLst>
                                          <p:attrName>ppt_x</p:attrName>
                                        </p:attrNameLst>
                                      </p:cBhvr>
                                      <p:tavLst>
                                        <p:tav tm="0">
                                          <p:val>
                                            <p:strVal val="#ppt_x"/>
                                          </p:val>
                                        </p:tav>
                                        <p:tav tm="100000">
                                          <p:val>
                                            <p:strVal val="#ppt_x"/>
                                          </p:val>
                                        </p:tav>
                                      </p:tavLst>
                                    </p:anim>
                                    <p:anim calcmode="lin" valueType="num">
                                      <p:cBhvr additive="base">
                                        <p:cTn id="68" dur="500" fill="hold"/>
                                        <p:tgtEl>
                                          <p:spTgt spid="177169"/>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77170"/>
                                        </p:tgtEl>
                                        <p:attrNameLst>
                                          <p:attrName>style.visibility</p:attrName>
                                        </p:attrNameLst>
                                      </p:cBhvr>
                                      <p:to>
                                        <p:strVal val="visible"/>
                                      </p:to>
                                    </p:set>
                                    <p:anim calcmode="lin" valueType="num">
                                      <p:cBhvr additive="base">
                                        <p:cTn id="73" dur="500" fill="hold"/>
                                        <p:tgtEl>
                                          <p:spTgt spid="177170"/>
                                        </p:tgtEl>
                                        <p:attrNameLst>
                                          <p:attrName>ppt_x</p:attrName>
                                        </p:attrNameLst>
                                      </p:cBhvr>
                                      <p:tavLst>
                                        <p:tav tm="0">
                                          <p:val>
                                            <p:strVal val="#ppt_x"/>
                                          </p:val>
                                        </p:tav>
                                        <p:tav tm="100000">
                                          <p:val>
                                            <p:strVal val="#ppt_x"/>
                                          </p:val>
                                        </p:tav>
                                      </p:tavLst>
                                    </p:anim>
                                    <p:anim calcmode="lin" valueType="num">
                                      <p:cBhvr additive="base">
                                        <p:cTn id="74" dur="500" fill="hold"/>
                                        <p:tgtEl>
                                          <p:spTgt spid="177170"/>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7174"/>
                                        </p:tgtEl>
                                        <p:attrNameLst>
                                          <p:attrName>style.visibility</p:attrName>
                                        </p:attrNameLst>
                                      </p:cBhvr>
                                      <p:to>
                                        <p:strVal val="visible"/>
                                      </p:to>
                                    </p:set>
                                    <p:anim calcmode="lin" valueType="num">
                                      <p:cBhvr additive="base">
                                        <p:cTn id="79" dur="500" fill="hold"/>
                                        <p:tgtEl>
                                          <p:spTgt spid="177174"/>
                                        </p:tgtEl>
                                        <p:attrNameLst>
                                          <p:attrName>ppt_x</p:attrName>
                                        </p:attrNameLst>
                                      </p:cBhvr>
                                      <p:tavLst>
                                        <p:tav tm="0">
                                          <p:val>
                                            <p:strVal val="#ppt_x"/>
                                          </p:val>
                                        </p:tav>
                                        <p:tav tm="100000">
                                          <p:val>
                                            <p:strVal val="#ppt_x"/>
                                          </p:val>
                                        </p:tav>
                                      </p:tavLst>
                                    </p:anim>
                                    <p:anim calcmode="lin" valueType="num">
                                      <p:cBhvr additive="base">
                                        <p:cTn id="80" dur="500" fill="hold"/>
                                        <p:tgtEl>
                                          <p:spTgt spid="177174"/>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28"/>
                                        </p:tgtEl>
                                        <p:attrNameLst>
                                          <p:attrName>style.visibility</p:attrName>
                                        </p:attrNameLst>
                                      </p:cBhvr>
                                      <p:to>
                                        <p:strVal val="visible"/>
                                      </p:to>
                                    </p:set>
                                    <p:anim calcmode="lin" valueType="num">
                                      <p:cBhvr additive="base">
                                        <p:cTn id="85" dur="500" fill="hold"/>
                                        <p:tgtEl>
                                          <p:spTgt spid="28"/>
                                        </p:tgtEl>
                                        <p:attrNameLst>
                                          <p:attrName>ppt_x</p:attrName>
                                        </p:attrNameLst>
                                      </p:cBhvr>
                                      <p:tavLst>
                                        <p:tav tm="0">
                                          <p:val>
                                            <p:strVal val="#ppt_x"/>
                                          </p:val>
                                        </p:tav>
                                        <p:tav tm="100000">
                                          <p:val>
                                            <p:strVal val="#ppt_x"/>
                                          </p:val>
                                        </p:tav>
                                      </p:tavLst>
                                    </p:anim>
                                    <p:anim calcmode="lin" valueType="num">
                                      <p:cBhvr additive="base">
                                        <p:cTn id="8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87" fill="hold" nodeType="clickPar">
                      <p:stCondLst>
                        <p:cond delay="indefinite"/>
                      </p:stCondLst>
                      <p:childTnLst>
                        <p:par>
                          <p:cTn id="88" fill="hold" nodeType="withGroup">
                            <p:stCondLst>
                              <p:cond delay="0"/>
                            </p:stCondLst>
                            <p:childTnLst>
                              <p:par>
                                <p:cTn id="89" presetID="2" presetClass="entr" presetSubtype="4" fill="hold" nodeType="click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500" fill="hold"/>
                                        <p:tgtEl>
                                          <p:spTgt spid="29"/>
                                        </p:tgtEl>
                                        <p:attrNameLst>
                                          <p:attrName>ppt_x</p:attrName>
                                        </p:attrNameLst>
                                      </p:cBhvr>
                                      <p:tavLst>
                                        <p:tav tm="0">
                                          <p:val>
                                            <p:strVal val="#ppt_x"/>
                                          </p:val>
                                        </p:tav>
                                        <p:tav tm="100000">
                                          <p:val>
                                            <p:strVal val="#ppt_x"/>
                                          </p:val>
                                        </p:tav>
                                      </p:tavLst>
                                    </p:anim>
                                    <p:anim calcmode="lin" valueType="num">
                                      <p:cBhvr additive="base">
                                        <p:cTn id="92"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7" grpId="0" animBg="1"/>
      <p:bldP spid="177158" grpId="0" animBg="1"/>
      <p:bldP spid="177165" grpId="0" animBg="1"/>
      <p:bldP spid="177166" grpId="0" animBg="1"/>
      <p:bldP spid="177167" grpId="0" animBg="1"/>
      <p:bldP spid="177169" grpId="0" animBg="1"/>
      <p:bldP spid="177170" grpId="0" animBg="1"/>
      <p:bldP spid="177171" grpId="0" animBg="1"/>
      <p:bldP spid="177172" grpId="0" animBg="1"/>
      <p:bldP spid="177173" grpId="0" animBg="1"/>
      <p:bldP spid="177174" grpId="0" animBg="1"/>
      <p:bldP spid="177156" grpId="0" animBg="1"/>
      <p:bldP spid="24" grpId="0" animBg="1"/>
      <p:bldP spid="28"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981200" y="277814"/>
            <a:ext cx="8229600" cy="484187"/>
          </a:xfrm>
        </p:spPr>
        <p:txBody>
          <a:bodyPr/>
          <a:lstStyle/>
          <a:p>
            <a:pPr algn="ctr" eaLnBrk="1" hangingPunct="1"/>
            <a:r>
              <a:rPr lang="pt-PT" sz="2000" b="1">
                <a:solidFill>
                  <a:srgbClr val="FF0000"/>
                </a:solidFill>
                <a:latin typeface="Arial" panose="020B0604020202020204" pitchFamily="34" charset="0"/>
              </a:rPr>
              <a:t>ABORDAGEM COMPORTAMENTAL- </a:t>
            </a:r>
            <a:r>
              <a:rPr lang="pt-PT" sz="2000" b="1">
                <a:solidFill>
                  <a:srgbClr val="0066CC"/>
                </a:solidFill>
                <a:latin typeface="Arial" panose="020B0604020202020204" pitchFamily="34" charset="0"/>
              </a:rPr>
              <a:t>TESE</a:t>
            </a:r>
            <a:endParaRPr lang="en-US" sz="2000" b="1">
              <a:solidFill>
                <a:srgbClr val="0066CC"/>
              </a:solidFill>
            </a:endParaRPr>
          </a:p>
        </p:txBody>
      </p:sp>
      <p:sp>
        <p:nvSpPr>
          <p:cNvPr id="4" name="Text Placeholder 3"/>
          <p:cNvSpPr>
            <a:spLocks noGrp="1"/>
          </p:cNvSpPr>
          <p:nvPr>
            <p:ph type="body" idx="1"/>
          </p:nvPr>
        </p:nvSpPr>
        <p:spPr>
          <a:xfrm>
            <a:off x="2057400" y="1600200"/>
            <a:ext cx="8153400" cy="10668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hangingPunct="1">
              <a:buFont typeface="Wingdings" panose="05000000000000000000" pitchFamily="2" charset="2"/>
              <a:buNone/>
              <a:defRPr/>
            </a:pPr>
            <a:r>
              <a:rPr lang="pt-PT" sz="1800" b="1" dirty="0">
                <a:solidFill>
                  <a:srgbClr val="FF0000"/>
                </a:solidFill>
              </a:rPr>
              <a:t>Abordagem Comportamental: </a:t>
            </a:r>
            <a:r>
              <a:rPr lang="pt-PT" sz="1800" b="1" dirty="0">
                <a:effectLst>
                  <a:outerShdw blurRad="38100" dist="38100" dir="2700000" algn="tl">
                    <a:srgbClr val="000000">
                      <a:alpha val="43137"/>
                    </a:srgbClr>
                  </a:outerShdw>
                </a:effectLst>
              </a:rPr>
              <a:t>Baseia-se no conceito de que as pessoas se comportam de forma a influenciar os processos e o modo de funcionamento das organizações, a seu favor, a partir de níveis de análise seguintes:</a:t>
            </a:r>
            <a:endParaRPr lang="pt-PT" sz="1800" b="1" dirty="0">
              <a:solidFill>
                <a:srgbClr val="0070C0"/>
              </a:solidFill>
              <a:effectLst>
                <a:outerShdw blurRad="38100" dist="38100" dir="2700000" algn="tl">
                  <a:srgbClr val="000000">
                    <a:alpha val="43137"/>
                  </a:srgbClr>
                </a:outerShdw>
              </a:effectLst>
            </a:endParaRPr>
          </a:p>
        </p:txBody>
      </p:sp>
      <p:sp>
        <p:nvSpPr>
          <p:cNvPr id="5" name="Left Brace 4"/>
          <p:cNvSpPr/>
          <p:nvPr/>
        </p:nvSpPr>
        <p:spPr>
          <a:xfrm>
            <a:off x="3962400" y="2743200"/>
            <a:ext cx="2438400" cy="3124200"/>
          </a:xfrm>
          <a:prstGeom prst="leftBrace">
            <a:avLst>
              <a:gd name="adj1" fmla="val 20844"/>
              <a:gd name="adj2" fmla="val 49351"/>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pt-PT" dirty="0"/>
          </a:p>
        </p:txBody>
      </p:sp>
      <p:sp>
        <p:nvSpPr>
          <p:cNvPr id="7" name="Rectangle 2"/>
          <p:cNvSpPr txBox="1">
            <a:spLocks noChangeArrowheads="1"/>
          </p:cNvSpPr>
          <p:nvPr/>
        </p:nvSpPr>
        <p:spPr bwMode="auto">
          <a:xfrm>
            <a:off x="5486400" y="2895600"/>
            <a:ext cx="3657600" cy="609600"/>
          </a:xfrm>
          <a:prstGeom prst="rect">
            <a:avLst/>
          </a:prstGeom>
          <a:noFill/>
          <a:ln w="9525">
            <a:noFill/>
            <a:miter lim="800000"/>
            <a:headEnd/>
            <a:tailEnd/>
          </a:ln>
          <a:effectLst/>
        </p:spPr>
        <p:txBody>
          <a:bodyPr/>
          <a:lstStyle/>
          <a:p>
            <a:pPr marL="457200" indent="-457200">
              <a:buFont typeface="Arial" pitchFamily="34" charset="0"/>
              <a:buChar char="•"/>
              <a:defRPr/>
            </a:pPr>
            <a:r>
              <a:rPr lang="pt-PT" sz="2000" b="1" kern="0" dirty="0">
                <a:effectLst>
                  <a:outerShdw blurRad="38100" dist="38100" dir="2700000" algn="tl">
                    <a:srgbClr val="000000">
                      <a:alpha val="43137"/>
                    </a:srgbClr>
                  </a:outerShdw>
                </a:effectLst>
                <a:latin typeface="Arial" charset="0"/>
                <a:ea typeface="+mj-ea"/>
                <a:cs typeface="+mj-cs"/>
              </a:rPr>
              <a:t>Indivíduo</a:t>
            </a:r>
            <a:endParaRPr lang="en-US" sz="2000" b="1" kern="0" dirty="0">
              <a:effectLst>
                <a:outerShdw blurRad="38100" dist="38100" dir="2700000" algn="tl">
                  <a:srgbClr val="000000">
                    <a:alpha val="43137"/>
                  </a:srgbClr>
                </a:outerShdw>
              </a:effectLst>
              <a:latin typeface="+mj-lt"/>
              <a:ea typeface="+mj-ea"/>
              <a:cs typeface="+mj-cs"/>
            </a:endParaRPr>
          </a:p>
        </p:txBody>
      </p:sp>
      <p:sp>
        <p:nvSpPr>
          <p:cNvPr id="8" name="Rectangle 7"/>
          <p:cNvSpPr/>
          <p:nvPr/>
        </p:nvSpPr>
        <p:spPr>
          <a:xfrm>
            <a:off x="5562600" y="4038600"/>
            <a:ext cx="2895600" cy="369888"/>
          </a:xfrm>
          <a:prstGeom prst="rect">
            <a:avLst/>
          </a:prstGeom>
        </p:spPr>
        <p:txBody>
          <a:bodyPr>
            <a:spAutoFit/>
          </a:bodyPr>
          <a:lstStyle/>
          <a:p>
            <a:pPr marL="457200" indent="-457200">
              <a:buFont typeface="Arial" pitchFamily="34" charset="0"/>
              <a:buChar char="•"/>
              <a:defRPr/>
            </a:pPr>
            <a:r>
              <a:rPr lang="pt-PT" b="1" kern="0" dirty="0">
                <a:effectLst>
                  <a:outerShdw blurRad="38100" dist="38100" dir="2700000" algn="tl">
                    <a:srgbClr val="000000">
                      <a:alpha val="43137"/>
                    </a:srgbClr>
                  </a:outerShdw>
                </a:effectLst>
                <a:latin typeface="Arial" charset="0"/>
                <a:cs typeface="Arial" charset="0"/>
              </a:rPr>
              <a:t>Grupo</a:t>
            </a:r>
            <a:endParaRPr lang="en-US" b="1" kern="0" dirty="0">
              <a:effectLst>
                <a:outerShdw blurRad="38100" dist="38100" dir="2700000" algn="tl">
                  <a:srgbClr val="000000">
                    <a:alpha val="43137"/>
                  </a:srgbClr>
                </a:outerShdw>
              </a:effectLst>
              <a:latin typeface="Arial" charset="0"/>
              <a:cs typeface="Arial" charset="0"/>
            </a:endParaRPr>
          </a:p>
        </p:txBody>
      </p:sp>
      <p:sp>
        <p:nvSpPr>
          <p:cNvPr id="9" name="Rectangle 2"/>
          <p:cNvSpPr txBox="1">
            <a:spLocks noChangeArrowheads="1"/>
          </p:cNvSpPr>
          <p:nvPr/>
        </p:nvSpPr>
        <p:spPr bwMode="auto">
          <a:xfrm>
            <a:off x="5715000" y="5105400"/>
            <a:ext cx="2895600" cy="609600"/>
          </a:xfrm>
          <a:prstGeom prst="rect">
            <a:avLst/>
          </a:prstGeom>
          <a:noFill/>
          <a:ln w="9525">
            <a:noFill/>
            <a:miter lim="800000"/>
            <a:headEnd/>
            <a:tailEnd/>
          </a:ln>
          <a:effectLst/>
        </p:spPr>
        <p:txBody>
          <a:bodyPr/>
          <a:lstStyle/>
          <a:p>
            <a:pPr marL="457200" indent="-457200">
              <a:buFont typeface="Arial" pitchFamily="34" charset="0"/>
              <a:buChar char="•"/>
              <a:defRPr/>
            </a:pPr>
            <a:r>
              <a:rPr lang="pt-PT" sz="2000" b="1" kern="0" dirty="0">
                <a:effectLst>
                  <a:outerShdw blurRad="38100" dist="38100" dir="2700000" algn="tl">
                    <a:srgbClr val="000000">
                      <a:alpha val="43137"/>
                    </a:srgbClr>
                  </a:outerShdw>
                </a:effectLst>
                <a:latin typeface="Arial" charset="0"/>
                <a:ea typeface="+mj-ea"/>
                <a:cs typeface="+mj-cs"/>
              </a:rPr>
              <a:t>Organização</a:t>
            </a:r>
            <a:endParaRPr lang="en-US" sz="2000" b="1" kern="0" dirty="0">
              <a:effectLst>
                <a:outerShdw blurRad="38100" dist="38100" dir="2700000" algn="tl">
                  <a:srgbClr val="000000">
                    <a:alpha val="43137"/>
                  </a:srgbClr>
                </a:outerShdw>
              </a:effectLst>
              <a:latin typeface="+mj-lt"/>
              <a:ea typeface="+mj-ea"/>
              <a:cs typeface="+mj-cs"/>
            </a:endParaRPr>
          </a:p>
        </p:txBody>
      </p:sp>
      <p:sp>
        <p:nvSpPr>
          <p:cNvPr id="10" name="Rectangle 2"/>
          <p:cNvSpPr txBox="1">
            <a:spLocks noChangeArrowheads="1"/>
          </p:cNvSpPr>
          <p:nvPr/>
        </p:nvSpPr>
        <p:spPr bwMode="auto">
          <a:xfrm>
            <a:off x="1676400" y="4114800"/>
            <a:ext cx="2286000" cy="533400"/>
          </a:xfrm>
          <a:prstGeom prst="rect">
            <a:avLst/>
          </a:prstGeom>
          <a:noFill/>
          <a:ln w="9525">
            <a:noFill/>
            <a:miter lim="800000"/>
            <a:headEnd/>
            <a:tailEnd/>
          </a:ln>
          <a:effectLst/>
        </p:spPr>
        <p:txBody>
          <a:bodyPr/>
          <a:lstStyle/>
          <a:p>
            <a:pPr marL="457200" indent="-457200" algn="just">
              <a:defRPr/>
            </a:pPr>
            <a:r>
              <a:rPr lang="pt-PT" sz="2000" b="1" kern="0" dirty="0">
                <a:solidFill>
                  <a:srgbClr val="0070C0"/>
                </a:solidFill>
                <a:effectLst>
                  <a:outerShdw blurRad="38100" dist="38100" dir="2700000" algn="tl">
                    <a:srgbClr val="000000">
                      <a:alpha val="43137"/>
                    </a:srgbClr>
                  </a:outerShdw>
                </a:effectLst>
                <a:latin typeface="Arial" charset="0"/>
                <a:ea typeface="+mj-ea"/>
                <a:cs typeface="+mj-cs"/>
              </a:rPr>
              <a:t>Níveis de Análise</a:t>
            </a:r>
            <a:endParaRPr lang="en-US" sz="2000" b="1" kern="0" dirty="0">
              <a:solidFill>
                <a:srgbClr val="0070C0"/>
              </a:solidFill>
              <a:effectLst>
                <a:outerShdw blurRad="38100" dist="38100" dir="2700000" algn="tl">
                  <a:srgbClr val="000000">
                    <a:alpha val="43137"/>
                  </a:srgbClr>
                </a:outerShdw>
              </a:effectLst>
              <a:latin typeface="+mj-lt"/>
              <a:ea typeface="+mj-ea"/>
              <a:cs typeface="+mj-cs"/>
            </a:endParaRPr>
          </a:p>
        </p:txBody>
      </p:sp>
    </p:spTree>
    <p:extLst>
      <p:ext uri="{BB962C8B-B14F-4D97-AF65-F5344CB8AC3E}">
        <p14:creationId xmlns:p14="http://schemas.microsoft.com/office/powerpoint/2010/main" val="9020299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p:bldP spid="1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87" name="Rectangle 11"/>
          <p:cNvSpPr>
            <a:spLocks noChangeArrowheads="1"/>
          </p:cNvSpPr>
          <p:nvPr/>
        </p:nvSpPr>
        <p:spPr bwMode="auto">
          <a:xfrm>
            <a:off x="1676400" y="2667000"/>
            <a:ext cx="4343400" cy="990600"/>
          </a:xfrm>
          <a:prstGeom prst="rect">
            <a:avLst/>
          </a:prstGeom>
          <a:solidFill>
            <a:schemeClr val="bg1">
              <a:lumMod val="85000"/>
            </a:schemeClr>
          </a:solidFill>
          <a:ln w="9525">
            <a:noFill/>
            <a:miter lim="800000"/>
            <a:headEnd/>
            <a:tailEnd/>
          </a:ln>
        </p:spPr>
        <p:txBody>
          <a:bodyPr lIns="54000" rIns="54000" anchor="ctr"/>
          <a:lstStyle/>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Homem:</a:t>
            </a:r>
          </a:p>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Indolente e preguiçoso; (ii) Falta ambição; (iii) Resistente a mudança;</a:t>
            </a:r>
          </a:p>
          <a:p>
            <a:pPr algn="ctr" eaLnBrk="0" hangingPunct="0">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Dependência.</a:t>
            </a:r>
          </a:p>
          <a:p>
            <a:pPr algn="ctr" eaLnBrk="0" hangingPunct="0">
              <a:defRPr/>
            </a:pPr>
            <a:r>
              <a:rPr lang="pt-PT" sz="1400" b="1" dirty="0">
                <a:solidFill>
                  <a:srgbClr val="000066"/>
                </a:solidFill>
                <a:latin typeface="Verdana" pitchFamily="34" charset="0"/>
                <a:cs typeface="Arial" charset="0"/>
              </a:rPr>
              <a:t> </a:t>
            </a:r>
          </a:p>
        </p:txBody>
      </p:sp>
      <p:sp>
        <p:nvSpPr>
          <p:cNvPr id="178190" name="Rectangle 16"/>
          <p:cNvSpPr>
            <a:spLocks noChangeArrowheads="1"/>
          </p:cNvSpPr>
          <p:nvPr/>
        </p:nvSpPr>
        <p:spPr bwMode="auto">
          <a:xfrm>
            <a:off x="6096000" y="2667000"/>
            <a:ext cx="4267200" cy="990600"/>
          </a:xfrm>
          <a:prstGeom prst="rect">
            <a:avLst/>
          </a:prstGeom>
          <a:solidFill>
            <a:schemeClr val="bg1">
              <a:lumMod val="85000"/>
            </a:schemeClr>
          </a:solidFill>
          <a:ln w="9525">
            <a:noFill/>
            <a:miter lim="800000"/>
            <a:headEnd/>
            <a:tailEnd/>
          </a:ln>
        </p:spPr>
        <p:txBody>
          <a:bodyPr lIns="54000" rIns="54000" anchor="ctr"/>
          <a:lstStyle/>
          <a:p>
            <a:pPr algn="ctr">
              <a:defRPr/>
            </a:pPr>
            <a:r>
              <a:rPr lang="pt-PT" sz="1400" b="1" dirty="0">
                <a:solidFill>
                  <a:srgbClr val="000066"/>
                </a:solidFill>
                <a:effectLst>
                  <a:outerShdw blurRad="38100" dist="38100" dir="2700000" algn="tl">
                    <a:srgbClr val="000000">
                      <a:alpha val="43137"/>
                    </a:srgbClr>
                  </a:outerShdw>
                </a:effectLst>
                <a:latin typeface="Verdana" pitchFamily="34" charset="0"/>
                <a:cs typeface="Arial" charset="0"/>
              </a:rPr>
              <a:t>Trabalho como fonte de satisfação; (ii) O Homem não por natureza resitente; (iii) O Homem é potencialmente motivado, criativo, aprendedor...</a:t>
            </a:r>
          </a:p>
        </p:txBody>
      </p:sp>
      <p:sp>
        <p:nvSpPr>
          <p:cNvPr id="195601" name="Rectangle 17"/>
          <p:cNvSpPr>
            <a:spLocks noChangeArrowheads="1"/>
          </p:cNvSpPr>
          <p:nvPr/>
        </p:nvSpPr>
        <p:spPr bwMode="auto">
          <a:xfrm>
            <a:off x="6096000" y="3657600"/>
            <a:ext cx="4267200" cy="2667000"/>
          </a:xfrm>
          <a:prstGeom prst="rect">
            <a:avLst/>
          </a:prstGeom>
          <a:solidFill>
            <a:schemeClr val="accent1">
              <a:lumMod val="60000"/>
              <a:lumOff val="40000"/>
            </a:schemeClr>
          </a:solidFill>
          <a:ln w="9525" algn="ctr">
            <a:noFill/>
            <a:miter lim="800000"/>
            <a:headEnd/>
            <a:tailEnd/>
          </a:ln>
          <a:effectLst/>
        </p:spPr>
        <p:txBody>
          <a:bodyPr lIns="54000" rIns="54000" anchor="ctr"/>
          <a:lstStyle/>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Estilo de Administração aberto, dinâmico e democrático;</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Orientado por objectivos;</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Estilo de Administração participativo assente nos valores humanos e sociais;</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Realça a iniciativa individual</a:t>
            </a:r>
          </a:p>
        </p:txBody>
      </p:sp>
      <p:sp>
        <p:nvSpPr>
          <p:cNvPr id="14341" name="Rectangle 19"/>
          <p:cNvSpPr>
            <a:spLocks noChangeArrowheads="1"/>
          </p:cNvSpPr>
          <p:nvPr/>
        </p:nvSpPr>
        <p:spPr bwMode="auto">
          <a:xfrm>
            <a:off x="1981200" y="277814"/>
            <a:ext cx="8229600"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000" b="1">
                <a:solidFill>
                  <a:srgbClr val="FF0000"/>
                </a:solidFill>
              </a:rPr>
              <a:t>ABORDAGEM COMPORTAMENTAL</a:t>
            </a:r>
            <a:br>
              <a:rPr lang="pt-PT" sz="2000" b="1">
                <a:solidFill>
                  <a:srgbClr val="FF0000"/>
                </a:solidFill>
              </a:rPr>
            </a:br>
            <a:endParaRPr lang="en-US" sz="2000" b="1">
              <a:solidFill>
                <a:srgbClr val="FF0000"/>
              </a:solidFill>
            </a:endParaRPr>
          </a:p>
        </p:txBody>
      </p:sp>
      <p:sp>
        <p:nvSpPr>
          <p:cNvPr id="178196" name="Oval 20"/>
          <p:cNvSpPr>
            <a:spLocks noChangeArrowheads="1"/>
          </p:cNvSpPr>
          <p:nvPr/>
        </p:nvSpPr>
        <p:spPr bwMode="auto">
          <a:xfrm>
            <a:off x="3657600" y="762000"/>
            <a:ext cx="4724400" cy="762000"/>
          </a:xfrm>
          <a:prstGeom prst="ellipse">
            <a:avLst/>
          </a:prstGeom>
          <a:solidFill>
            <a:srgbClr val="66FF66"/>
          </a:solidFill>
          <a:ln w="9525">
            <a:solidFill>
              <a:schemeClr val="tx1"/>
            </a:solidFill>
            <a:round/>
            <a:headEnd/>
            <a:tailEnd/>
          </a:ln>
          <a:effectLst/>
        </p:spPr>
        <p:txBody>
          <a:bodyPr wrap="none" anchor="ctr"/>
          <a:lstStyle/>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Estilos de </a:t>
            </a:r>
          </a:p>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Administração</a:t>
            </a:r>
          </a:p>
        </p:txBody>
      </p:sp>
      <p:sp>
        <p:nvSpPr>
          <p:cNvPr id="2" name="Rectangle 17"/>
          <p:cNvSpPr>
            <a:spLocks noChangeArrowheads="1"/>
          </p:cNvSpPr>
          <p:nvPr/>
        </p:nvSpPr>
        <p:spPr bwMode="auto">
          <a:xfrm>
            <a:off x="1676400" y="3657600"/>
            <a:ext cx="4343400" cy="2667000"/>
          </a:xfrm>
          <a:prstGeom prst="rect">
            <a:avLst/>
          </a:prstGeom>
          <a:solidFill>
            <a:schemeClr val="accent1">
              <a:lumMod val="60000"/>
              <a:lumOff val="40000"/>
            </a:schemeClr>
          </a:solidFill>
          <a:ln w="9525" algn="ctr">
            <a:noFill/>
            <a:miter lim="800000"/>
            <a:headEnd/>
            <a:tailEnd/>
          </a:ln>
        </p:spPr>
        <p:txBody>
          <a:bodyPr lIns="54000" rIns="54000" anchor="ctr"/>
          <a:lstStyle/>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Administração rígida/autocrática;</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Homem como recurso ou meio de produção;</a:t>
            </a:r>
          </a:p>
          <a:p>
            <a:pPr algn="ctr" eaLnBrk="0" hangingPunct="0">
              <a:buClr>
                <a:srgbClr val="FF0000"/>
              </a:buClr>
              <a:buFont typeface="Wingdings" pitchFamily="2" charset="2"/>
              <a:buChar char="§"/>
              <a:defRPr/>
            </a:pPr>
            <a:endParaRPr lang="pt-PT" b="1" dirty="0">
              <a:effectLst>
                <a:outerShdw blurRad="38100" dist="38100" dir="2700000" algn="tl">
                  <a:srgbClr val="000000">
                    <a:alpha val="43137"/>
                  </a:srgbClr>
                </a:outerShdw>
              </a:effectLst>
              <a:latin typeface="Verdana" pitchFamily="34" charset="0"/>
              <a:cs typeface="Arial" charset="0"/>
            </a:endParaRPr>
          </a:p>
          <a:p>
            <a:pPr algn="ctr" eaLnBrk="0" hangingPunct="0">
              <a:buClr>
                <a:srgbClr val="FF0000"/>
              </a:buClr>
              <a:buFont typeface="Wingdings" pitchFamily="2" charset="2"/>
              <a:buChar char="§"/>
              <a:defRPr/>
            </a:pPr>
            <a:r>
              <a:rPr lang="pt-PT" b="1" dirty="0">
                <a:effectLst>
                  <a:outerShdw blurRad="38100" dist="38100" dir="2700000" algn="tl">
                    <a:srgbClr val="000000">
                      <a:alpha val="43137"/>
                    </a:srgbClr>
                  </a:outerShdw>
                </a:effectLst>
                <a:latin typeface="Verdana" pitchFamily="34" charset="0"/>
                <a:cs typeface="Arial" charset="0"/>
              </a:rPr>
              <a:t>Inexistência de criatividade, iniciativa individual</a:t>
            </a:r>
          </a:p>
        </p:txBody>
      </p:sp>
      <p:sp>
        <p:nvSpPr>
          <p:cNvPr id="13" name="Rounded Rectangle 12"/>
          <p:cNvSpPr/>
          <p:nvPr/>
        </p:nvSpPr>
        <p:spPr>
          <a:xfrm>
            <a:off x="2133600" y="1600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X                     e                        Teoria Y</a:t>
            </a:r>
          </a:p>
          <a:p>
            <a:pPr algn="ctr">
              <a:defRPr/>
            </a:pPr>
            <a:r>
              <a:rPr lang="pt-PT" sz="2400" b="1" dirty="0">
                <a:solidFill>
                  <a:srgbClr val="0070C0"/>
                </a:solidFill>
                <a:effectLst>
                  <a:outerShdw blurRad="38100" dist="38100" dir="2700000" algn="tl">
                    <a:srgbClr val="000000">
                      <a:alpha val="43137"/>
                    </a:srgbClr>
                  </a:outerShdw>
                </a:effectLst>
              </a:rPr>
              <a:t>(McGregor)</a:t>
            </a:r>
          </a:p>
        </p:txBody>
      </p:sp>
      <p:sp>
        <p:nvSpPr>
          <p:cNvPr id="14" name="Down Arrow 13"/>
          <p:cNvSpPr/>
          <p:nvPr/>
        </p:nvSpPr>
        <p:spPr>
          <a:xfrm flipH="1">
            <a:off x="8229600" y="22860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5" name="Down Arrow 14"/>
          <p:cNvSpPr/>
          <p:nvPr/>
        </p:nvSpPr>
        <p:spPr>
          <a:xfrm flipH="1">
            <a:off x="3581400" y="2286000"/>
            <a:ext cx="228600" cy="3048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Tree>
    <p:extLst>
      <p:ext uri="{BB962C8B-B14F-4D97-AF65-F5344CB8AC3E}">
        <p14:creationId xmlns:p14="http://schemas.microsoft.com/office/powerpoint/2010/main" val="31053755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8196"/>
                                        </p:tgtEl>
                                        <p:attrNameLst>
                                          <p:attrName>style.visibility</p:attrName>
                                        </p:attrNameLst>
                                      </p:cBhvr>
                                      <p:to>
                                        <p:strVal val="visible"/>
                                      </p:to>
                                    </p:set>
                                    <p:anim calcmode="lin" valueType="num">
                                      <p:cBhvr additive="base">
                                        <p:cTn id="7" dur="500" fill="hold"/>
                                        <p:tgtEl>
                                          <p:spTgt spid="178196"/>
                                        </p:tgtEl>
                                        <p:attrNameLst>
                                          <p:attrName>ppt_x</p:attrName>
                                        </p:attrNameLst>
                                      </p:cBhvr>
                                      <p:tavLst>
                                        <p:tav tm="0">
                                          <p:val>
                                            <p:strVal val="#ppt_x"/>
                                          </p:val>
                                        </p:tav>
                                        <p:tav tm="100000">
                                          <p:val>
                                            <p:strVal val="#ppt_x"/>
                                          </p:val>
                                        </p:tav>
                                      </p:tavLst>
                                    </p:anim>
                                    <p:anim calcmode="lin" valueType="num">
                                      <p:cBhvr additive="base">
                                        <p:cTn id="8" dur="500" fill="hold"/>
                                        <p:tgtEl>
                                          <p:spTgt spid="17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8187"/>
                                        </p:tgtEl>
                                        <p:attrNameLst>
                                          <p:attrName>style.visibility</p:attrName>
                                        </p:attrNameLst>
                                      </p:cBhvr>
                                      <p:to>
                                        <p:strVal val="visible"/>
                                      </p:to>
                                    </p:set>
                                    <p:anim calcmode="lin" valueType="num">
                                      <p:cBhvr additive="base">
                                        <p:cTn id="25" dur="500" fill="hold"/>
                                        <p:tgtEl>
                                          <p:spTgt spid="178187"/>
                                        </p:tgtEl>
                                        <p:attrNameLst>
                                          <p:attrName>ppt_x</p:attrName>
                                        </p:attrNameLst>
                                      </p:cBhvr>
                                      <p:tavLst>
                                        <p:tav tm="0">
                                          <p:val>
                                            <p:strVal val="#ppt_x"/>
                                          </p:val>
                                        </p:tav>
                                        <p:tav tm="100000">
                                          <p:val>
                                            <p:strVal val="#ppt_x"/>
                                          </p:val>
                                        </p:tav>
                                      </p:tavLst>
                                    </p:anim>
                                    <p:anim calcmode="lin" valueType="num">
                                      <p:cBhvr additive="base">
                                        <p:cTn id="26" dur="500" fill="hold"/>
                                        <p:tgtEl>
                                          <p:spTgt spid="17818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8190"/>
                                        </p:tgtEl>
                                        <p:attrNameLst>
                                          <p:attrName>style.visibility</p:attrName>
                                        </p:attrNameLst>
                                      </p:cBhvr>
                                      <p:to>
                                        <p:strVal val="visible"/>
                                      </p:to>
                                    </p:set>
                                    <p:anim calcmode="lin" valueType="num">
                                      <p:cBhvr additive="base">
                                        <p:cTn id="43" dur="500" fill="hold"/>
                                        <p:tgtEl>
                                          <p:spTgt spid="178190"/>
                                        </p:tgtEl>
                                        <p:attrNameLst>
                                          <p:attrName>ppt_x</p:attrName>
                                        </p:attrNameLst>
                                      </p:cBhvr>
                                      <p:tavLst>
                                        <p:tav tm="0">
                                          <p:val>
                                            <p:strVal val="#ppt_x"/>
                                          </p:val>
                                        </p:tav>
                                        <p:tav tm="100000">
                                          <p:val>
                                            <p:strVal val="#ppt_x"/>
                                          </p:val>
                                        </p:tav>
                                      </p:tavLst>
                                    </p:anim>
                                    <p:anim calcmode="lin" valueType="num">
                                      <p:cBhvr additive="base">
                                        <p:cTn id="44" dur="500" fill="hold"/>
                                        <p:tgtEl>
                                          <p:spTgt spid="17819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95601"/>
                                        </p:tgtEl>
                                        <p:attrNameLst>
                                          <p:attrName>style.visibility</p:attrName>
                                        </p:attrNameLst>
                                      </p:cBhvr>
                                      <p:to>
                                        <p:strVal val="visible"/>
                                      </p:to>
                                    </p:set>
                                    <p:anim calcmode="lin" valueType="num">
                                      <p:cBhvr additive="base">
                                        <p:cTn id="49" dur="500" fill="hold"/>
                                        <p:tgtEl>
                                          <p:spTgt spid="195601"/>
                                        </p:tgtEl>
                                        <p:attrNameLst>
                                          <p:attrName>ppt_x</p:attrName>
                                        </p:attrNameLst>
                                      </p:cBhvr>
                                      <p:tavLst>
                                        <p:tav tm="0">
                                          <p:val>
                                            <p:strVal val="#ppt_x"/>
                                          </p:val>
                                        </p:tav>
                                        <p:tav tm="100000">
                                          <p:val>
                                            <p:strVal val="#ppt_x"/>
                                          </p:val>
                                        </p:tav>
                                      </p:tavLst>
                                    </p:anim>
                                    <p:anim calcmode="lin" valueType="num">
                                      <p:cBhvr additive="base">
                                        <p:cTn id="50" dur="500" fill="hold"/>
                                        <p:tgtEl>
                                          <p:spTgt spid="19560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87" grpId="0" animBg="1"/>
      <p:bldP spid="178190" grpId="0" animBg="1"/>
      <p:bldP spid="195601" grpId="0" animBg="1"/>
      <p:bldP spid="178196" grpId="0" animBg="1"/>
      <p:bldP spid="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1"/>
          <p:cNvSpPr>
            <a:spLocks noGrp="1"/>
          </p:cNvSpPr>
          <p:nvPr>
            <p:ph idx="1"/>
          </p:nvPr>
        </p:nvSpPr>
        <p:spPr/>
        <p:txBody>
          <a:bodyPr/>
          <a:lstStyle/>
          <a:p>
            <a:pPr algn="just" eaLnBrk="1" hangingPunct="1">
              <a:buFont typeface="Wingdings 3" panose="05040102010807070707" pitchFamily="18" charset="2"/>
              <a:buNone/>
            </a:pPr>
            <a:endParaRPr lang="en-US" smtClean="0">
              <a:latin typeface="Times New Roman" panose="02020603050405020304" pitchFamily="18" charset="0"/>
              <a:cs typeface="Times New Roman" panose="02020603050405020304" pitchFamily="18" charset="0"/>
            </a:endParaRPr>
          </a:p>
          <a:p>
            <a:pPr algn="just" eaLnBrk="1" hangingPunct="1">
              <a:buFont typeface="Wingdings 3" panose="05040102010807070707" pitchFamily="18" charset="2"/>
              <a:buNone/>
            </a:pPr>
            <a:endParaRPr lang="en-US" smtClean="0">
              <a:latin typeface="Times New Roman" panose="02020603050405020304" pitchFamily="18" charset="0"/>
              <a:cs typeface="Times New Roman" panose="02020603050405020304" pitchFamily="18" charset="0"/>
            </a:endParaRPr>
          </a:p>
          <a:p>
            <a:pPr algn="just" eaLnBrk="1" hangingPunct="1">
              <a:buFont typeface="Wingdings 3" panose="05040102010807070707" pitchFamily="18" charset="2"/>
              <a:buNone/>
            </a:pPr>
            <a:r>
              <a:rPr lang="en-US" sz="2400">
                <a:latin typeface="Times New Roman" panose="02020603050405020304" pitchFamily="18" charset="0"/>
                <a:cs typeface="Times New Roman" panose="02020603050405020304" pitchFamily="18" charset="0"/>
              </a:rPr>
              <a:t>“</a:t>
            </a:r>
            <a:r>
              <a:rPr lang="en-US" sz="2400" i="1">
                <a:latin typeface="Times New Roman" panose="02020603050405020304" pitchFamily="18" charset="0"/>
                <a:cs typeface="Times New Roman" panose="02020603050405020304" pitchFamily="18" charset="0"/>
              </a:rPr>
              <a:t>Os sonhadores organizacionais imaginam sistemas funcionalmente tão perfeitos que o ser humano não precisa mais ser (moralmente) bom”.</a:t>
            </a:r>
            <a:r>
              <a:rPr lang="en-US" sz="2400" i="1">
                <a:latin typeface="Garamond" panose="02020404030301010803" pitchFamily="18" charset="0"/>
                <a:cs typeface="EucrosiaUPC" pitchFamily="18" charset="-34"/>
              </a:rPr>
              <a:t> </a:t>
            </a:r>
          </a:p>
          <a:p>
            <a:pPr algn="just" eaLnBrk="1" hangingPunct="1">
              <a:buFont typeface="Wingdings 3" panose="05040102010807070707" pitchFamily="18" charset="2"/>
              <a:buNone/>
            </a:pPr>
            <a:r>
              <a:rPr lang="pt-PT" smtClean="0">
                <a:latin typeface="Garamond" panose="02020404030301010803" pitchFamily="18" charset="0"/>
                <a:cs typeface="EucrosiaUPC" pitchFamily="18" charset="-34"/>
              </a:rPr>
              <a:t>    </a:t>
            </a:r>
            <a:r>
              <a:rPr lang="pt-PT" sz="2000">
                <a:latin typeface="Garamond" panose="02020404030301010803" pitchFamily="18" charset="0"/>
                <a:cs typeface="EucrosiaUPC" pitchFamily="18" charset="-34"/>
              </a:rPr>
              <a:t>T.S.Eliot, 1981.</a:t>
            </a:r>
            <a:endParaRPr lang="en-US" sz="2000">
              <a:latin typeface="Garamond" panose="02020404030301010803" pitchFamily="18" charset="0"/>
              <a:cs typeface="EucrosiaUPC" pitchFamily="18" charset="-34"/>
            </a:endParaRPr>
          </a:p>
          <a:p>
            <a:pPr eaLnBrk="1" hangingPunct="1"/>
            <a:endParaRPr lang="en-US" smtClean="0"/>
          </a:p>
        </p:txBody>
      </p:sp>
      <p:sp>
        <p:nvSpPr>
          <p:cNvPr id="3" name="Title 2"/>
          <p:cNvSpPr>
            <a:spLocks noGrp="1"/>
          </p:cNvSpPr>
          <p:nvPr>
            <p:ph type="title"/>
          </p:nvPr>
        </p:nvSpPr>
        <p:spPr/>
        <p:txBody>
          <a:bodyPr/>
          <a:lstStyle/>
          <a:p>
            <a:pPr algn="ctr" eaLnBrk="1" hangingPunct="1">
              <a:defRPr/>
            </a:pPr>
            <a:r>
              <a:rPr lang="en-US" dirty="0" smtClean="0">
                <a:solidFill>
                  <a:srgbClr val="00B0F0"/>
                </a:solidFill>
              </a:rPr>
              <a:t>ESCOLA CLÁSSICA</a:t>
            </a:r>
            <a:endParaRPr lang="en-US" dirty="0">
              <a:solidFill>
                <a:srgbClr val="00B0F0"/>
              </a:solidFill>
            </a:endParaRPr>
          </a:p>
        </p:txBody>
      </p:sp>
    </p:spTree>
    <p:extLst>
      <p:ext uri="{BB962C8B-B14F-4D97-AF65-F5344CB8AC3E}">
        <p14:creationId xmlns:p14="http://schemas.microsoft.com/office/powerpoint/2010/main" val="3287888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9"/>
          <p:cNvSpPr>
            <a:spLocks noChangeArrowheads="1"/>
          </p:cNvSpPr>
          <p:nvPr/>
        </p:nvSpPr>
        <p:spPr bwMode="auto">
          <a:xfrm>
            <a:off x="1981200" y="277814"/>
            <a:ext cx="8229600"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sz="2000" b="1">
                <a:solidFill>
                  <a:srgbClr val="FF0000"/>
                </a:solidFill>
              </a:rPr>
              <a:t>ABORDAGEM COMPORTAMENTAL</a:t>
            </a:r>
            <a:br>
              <a:rPr lang="pt-PT" sz="2000" b="1">
                <a:solidFill>
                  <a:srgbClr val="FF0000"/>
                </a:solidFill>
              </a:rPr>
            </a:br>
            <a:endParaRPr lang="en-US" sz="2000" b="1">
              <a:solidFill>
                <a:srgbClr val="FF0000"/>
              </a:solidFill>
            </a:endParaRPr>
          </a:p>
        </p:txBody>
      </p:sp>
      <p:sp>
        <p:nvSpPr>
          <p:cNvPr id="178196" name="Oval 20"/>
          <p:cNvSpPr>
            <a:spLocks noChangeArrowheads="1"/>
          </p:cNvSpPr>
          <p:nvPr/>
        </p:nvSpPr>
        <p:spPr bwMode="auto">
          <a:xfrm>
            <a:off x="3657600" y="685800"/>
            <a:ext cx="4876800" cy="838200"/>
          </a:xfrm>
          <a:prstGeom prst="ellipse">
            <a:avLst/>
          </a:prstGeom>
          <a:solidFill>
            <a:srgbClr val="66FF66"/>
          </a:solidFill>
          <a:ln w="9525">
            <a:solidFill>
              <a:schemeClr val="tx1"/>
            </a:solidFill>
            <a:round/>
            <a:headEnd/>
            <a:tailEnd/>
          </a:ln>
          <a:effectLst/>
        </p:spPr>
        <p:txBody>
          <a:bodyPr wrap="none" anchor="ctr"/>
          <a:lstStyle/>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Estilos de </a:t>
            </a:r>
          </a:p>
          <a:p>
            <a:pPr algn="ctr">
              <a:defRPr/>
            </a:pPr>
            <a:r>
              <a:rPr lang="pt-PT" sz="2400" b="1" dirty="0">
                <a:solidFill>
                  <a:srgbClr val="0070C0"/>
                </a:solidFill>
                <a:effectLst>
                  <a:outerShdw blurRad="38100" dist="38100" dir="2700000" algn="tl">
                    <a:srgbClr val="000000">
                      <a:alpha val="43137"/>
                    </a:srgbClr>
                  </a:outerShdw>
                </a:effectLst>
                <a:latin typeface="Arial" charset="0"/>
                <a:cs typeface="Arial" charset="0"/>
              </a:rPr>
              <a:t>Administração (cont.)</a:t>
            </a:r>
          </a:p>
        </p:txBody>
      </p:sp>
      <p:sp>
        <p:nvSpPr>
          <p:cNvPr id="2" name="Rectangle 17"/>
          <p:cNvSpPr>
            <a:spLocks noChangeArrowheads="1"/>
          </p:cNvSpPr>
          <p:nvPr/>
        </p:nvSpPr>
        <p:spPr bwMode="auto">
          <a:xfrm>
            <a:off x="1752600" y="3810000"/>
            <a:ext cx="4114800" cy="2819400"/>
          </a:xfrm>
          <a:prstGeom prst="rect">
            <a:avLst/>
          </a:prstGeom>
          <a:solidFill>
            <a:schemeClr val="accent1">
              <a:lumMod val="60000"/>
              <a:lumOff val="40000"/>
            </a:schemeClr>
          </a:solidFill>
          <a:ln w="9525" algn="ctr">
            <a:noFill/>
            <a:miter lim="800000"/>
            <a:headEnd/>
            <a:tailEnd/>
          </a:ln>
        </p:spPr>
        <p:txBody>
          <a:bodyPr lIns="54000" rIns="54000" anchor="ctr"/>
          <a:lstStyle/>
          <a:p>
            <a:pPr eaLnBrk="0" hangingPunct="0">
              <a:buClr>
                <a:srgbClr val="FF0000"/>
              </a:buClr>
              <a:buFont typeface="Wingdings" pitchFamily="2" charset="2"/>
              <a:buChar char="§"/>
              <a:defRPr/>
            </a:pPr>
            <a:r>
              <a:rPr lang="pt-PT" sz="1400" dirty="0">
                <a:solidFill>
                  <a:srgbClr val="FF0000"/>
                </a:solidFill>
                <a:effectLst>
                  <a:outerShdw blurRad="38100" dist="38100" dir="2700000" algn="tl">
                    <a:srgbClr val="000000">
                      <a:alpha val="43137"/>
                    </a:srgbClr>
                  </a:outerShdw>
                </a:effectLst>
                <a:latin typeface="Verdana" pitchFamily="34" charset="0"/>
                <a:cs typeface="Arial" charset="0"/>
              </a:rPr>
              <a:t>Organização como Sistema de Decisões:</a:t>
            </a:r>
          </a:p>
          <a:p>
            <a:pPr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Participação racional/consciente individual.</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Acção consequência da decisão.</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eaLnBrk="0" hangingPunct="0">
              <a:buClr>
                <a:srgbClr val="FF0000"/>
              </a:buClr>
              <a:buFont typeface="Wingdings" pitchFamily="2" charset="2"/>
              <a:buChar char="§"/>
              <a:defRPr/>
            </a:pPr>
            <a:r>
              <a:rPr lang="pt-PT" sz="1400" dirty="0">
                <a:effectLst>
                  <a:outerShdw blurRad="38100" dist="38100" dir="2700000" algn="tl">
                    <a:srgbClr val="000000">
                      <a:alpha val="43137"/>
                    </a:srgbClr>
                  </a:outerShdw>
                </a:effectLst>
                <a:latin typeface="Verdana" pitchFamily="34" charset="0"/>
                <a:cs typeface="Arial" charset="0"/>
              </a:rPr>
              <a:t>Decisões extensivo à todos os níveis hierárquicos e situações.</a:t>
            </a:r>
          </a:p>
          <a:p>
            <a:pPr lvl="1" eaLnBrk="0" hangingPunct="0">
              <a:buClr>
                <a:srgbClr val="FF0000"/>
              </a:buClr>
              <a:buFont typeface="Wingdings" pitchFamily="2" charset="2"/>
              <a:buChar char="§"/>
              <a:defRPr/>
            </a:pPr>
            <a:endParaRPr lang="pt-PT" sz="1400" dirty="0">
              <a:effectLst>
                <a:outerShdw blurRad="38100" dist="38100" dir="2700000" algn="tl">
                  <a:srgbClr val="000000">
                    <a:alpha val="43137"/>
                  </a:srgbClr>
                </a:outerShdw>
              </a:effectLst>
              <a:latin typeface="Verdana" pitchFamily="34" charset="0"/>
              <a:cs typeface="Arial" charset="0"/>
            </a:endParaRPr>
          </a:p>
          <a:p>
            <a:pPr lvl="1" algn="ctr" eaLnBrk="0" hangingPunct="0">
              <a:buClr>
                <a:srgbClr val="FF0000"/>
              </a:buClr>
              <a:defRPr/>
            </a:pPr>
            <a:r>
              <a:rPr lang="pt-PT" b="1" dirty="0">
                <a:effectLst>
                  <a:outerShdw blurRad="38100" dist="38100" dir="2700000" algn="tl">
                    <a:srgbClr val="000000">
                      <a:alpha val="43137"/>
                    </a:srgbClr>
                  </a:outerShdw>
                </a:effectLst>
                <a:latin typeface="Verdana" pitchFamily="34" charset="0"/>
                <a:cs typeface="Arial" charset="0"/>
              </a:rPr>
              <a:t>	</a:t>
            </a:r>
          </a:p>
        </p:txBody>
      </p:sp>
      <p:sp>
        <p:nvSpPr>
          <p:cNvPr id="13" name="Rounded Rectangle 12"/>
          <p:cNvSpPr/>
          <p:nvPr/>
        </p:nvSpPr>
        <p:spPr>
          <a:xfrm>
            <a:off x="2133600" y="1600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das Decisões</a:t>
            </a:r>
          </a:p>
          <a:p>
            <a:pPr algn="ctr">
              <a:defRPr/>
            </a:pPr>
            <a:r>
              <a:rPr lang="pt-PT" sz="2400" b="1" dirty="0">
                <a:solidFill>
                  <a:srgbClr val="0070C0"/>
                </a:solidFill>
                <a:effectLst>
                  <a:outerShdw blurRad="38100" dist="38100" dir="2700000" algn="tl">
                    <a:srgbClr val="000000">
                      <a:alpha val="43137"/>
                    </a:srgbClr>
                  </a:outerShdw>
                </a:effectLst>
              </a:rPr>
              <a:t>(Herbert Simon)</a:t>
            </a:r>
          </a:p>
        </p:txBody>
      </p:sp>
      <p:sp>
        <p:nvSpPr>
          <p:cNvPr id="15" name="Down Arrow 14"/>
          <p:cNvSpPr/>
          <p:nvPr/>
        </p:nvSpPr>
        <p:spPr>
          <a:xfrm flipH="1">
            <a:off x="5943600" y="2286000"/>
            <a:ext cx="228600" cy="304800"/>
          </a:xfrm>
          <a:prstGeom prst="downArrow">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1" name="Rectangle 17"/>
          <p:cNvSpPr>
            <a:spLocks noChangeArrowheads="1"/>
          </p:cNvSpPr>
          <p:nvPr/>
        </p:nvSpPr>
        <p:spPr bwMode="auto">
          <a:xfrm>
            <a:off x="6019800" y="3810000"/>
            <a:ext cx="4267200" cy="2895600"/>
          </a:xfrm>
          <a:prstGeom prst="rect">
            <a:avLst/>
          </a:prstGeom>
          <a:solidFill>
            <a:schemeClr val="bg1">
              <a:lumMod val="95000"/>
            </a:schemeClr>
          </a:solidFill>
          <a:ln w="9525" algn="ctr">
            <a:noFill/>
            <a:miter lim="800000"/>
            <a:headEnd/>
            <a:tailEnd/>
          </a:ln>
        </p:spPr>
        <p:txBody>
          <a:bodyPr lIns="54000" rIns="54000" anchor="ctr"/>
          <a:lstStyle/>
          <a:p>
            <a:pPr eaLnBrk="0" hangingPunct="0">
              <a:buClr>
                <a:srgbClr val="FF0000"/>
              </a:buClr>
              <a:buFont typeface="Wingdings" pitchFamily="2" charset="2"/>
              <a:buChar char="§"/>
              <a:defRPr/>
            </a:pPr>
            <a:r>
              <a:rPr lang="pt-PT" sz="1400" dirty="0">
                <a:solidFill>
                  <a:srgbClr val="FF0000"/>
                </a:solidFill>
                <a:effectLst>
                  <a:outerShdw blurRad="38100" dist="38100" dir="2700000" algn="tl">
                    <a:srgbClr val="000000">
                      <a:alpha val="43137"/>
                    </a:srgbClr>
                  </a:outerShdw>
                </a:effectLst>
                <a:latin typeface="Verdana" pitchFamily="34" charset="0"/>
                <a:cs typeface="Arial" charset="0"/>
              </a:rPr>
              <a:t>Etapas do Processo Decisorial:</a:t>
            </a:r>
          </a:p>
          <a:p>
            <a:pPr eaLnBrk="0" hangingPunct="0">
              <a:buClr>
                <a:srgbClr val="FF0000"/>
              </a:buClr>
              <a:defRPr/>
            </a:pPr>
            <a:endParaRPr lang="pt-PT" sz="1400" dirty="0">
              <a:solidFill>
                <a:srgbClr val="FF0000"/>
              </a:solidFill>
              <a:effectLst>
                <a:outerShdw blurRad="38100" dist="38100" dir="2700000" algn="tl">
                  <a:srgbClr val="000000">
                    <a:alpha val="43137"/>
                  </a:srgbClr>
                </a:outerShdw>
              </a:effectLst>
              <a:latin typeface="Verdana" pitchFamily="34" charset="0"/>
              <a:cs typeface="Arial" charset="0"/>
            </a:endParaRP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Percepção da situação que envolve algum problema;</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Análise e definição do problema;</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Definição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Procura de Alternativas de Solução mais adequada ao alcance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Escolha da alternativa mais adequada ao alcance dos objectivos;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Avaliação e comparação das alternativas;</a:t>
            </a:r>
          </a:p>
          <a:p>
            <a:pPr marL="342900" indent="-342900" eaLnBrk="0" hangingPunct="0">
              <a:buClr>
                <a:srgbClr val="FF0000"/>
              </a:buClr>
              <a:buFont typeface="+mj-lt"/>
              <a:buAutoNum type="arabicPeriod"/>
              <a:defRPr/>
            </a:pPr>
            <a:r>
              <a:rPr lang="pt-PT" sz="1400" dirty="0">
                <a:effectLst>
                  <a:outerShdw blurRad="38100" dist="38100" dir="2700000" algn="tl">
                    <a:srgbClr val="000000">
                      <a:alpha val="43137"/>
                    </a:srgbClr>
                  </a:outerShdw>
                </a:effectLst>
                <a:latin typeface="Verdana" pitchFamily="34" charset="0"/>
                <a:cs typeface="Arial" charset="0"/>
              </a:rPr>
              <a:t>Implementação  da alternativa escolhida.</a:t>
            </a:r>
            <a:r>
              <a:rPr lang="pt-PT" dirty="0">
                <a:effectLst>
                  <a:outerShdw blurRad="38100" dist="38100" dir="2700000" algn="tl">
                    <a:srgbClr val="000000">
                      <a:alpha val="43137"/>
                    </a:srgbClr>
                  </a:outerShdw>
                </a:effectLst>
                <a:latin typeface="Verdana" pitchFamily="34" charset="0"/>
                <a:cs typeface="Arial" charset="0"/>
              </a:rPr>
              <a:t>	</a:t>
            </a:r>
          </a:p>
        </p:txBody>
      </p:sp>
      <p:sp>
        <p:nvSpPr>
          <p:cNvPr id="12" name="Rounded Rectangle 11"/>
          <p:cNvSpPr/>
          <p:nvPr/>
        </p:nvSpPr>
        <p:spPr>
          <a:xfrm>
            <a:off x="1752600" y="2590800"/>
            <a:ext cx="8534400" cy="11430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hangingPunct="0">
              <a:defRPr/>
            </a:pPr>
            <a:r>
              <a:rPr lang="pt-PT" sz="1400" b="1" dirty="0">
                <a:solidFill>
                  <a:srgbClr val="FF0000"/>
                </a:solidFill>
                <a:latin typeface="Verdana" pitchFamily="34" charset="0"/>
              </a:rPr>
              <a:t>Decisão</a:t>
            </a:r>
            <a:r>
              <a:rPr lang="pt-PT" sz="1400" b="1" dirty="0">
                <a:solidFill>
                  <a:schemeClr val="tx1"/>
                </a:solidFill>
                <a:latin typeface="Verdana" pitchFamily="34" charset="0"/>
              </a:rPr>
              <a:t>: ...”é o processo de análise e escolha entre as alternativas disponíveis de cursos de acção que a pessoa deverá seguir.”</a:t>
            </a:r>
          </a:p>
          <a:p>
            <a:pPr algn="ctr" eaLnBrk="0" hangingPunct="0">
              <a:defRPr/>
            </a:pPr>
            <a:r>
              <a:rPr lang="pt-PT" sz="1400" b="1" dirty="0">
                <a:solidFill>
                  <a:schemeClr val="tx1"/>
                </a:solidFill>
                <a:latin typeface="Verdana" pitchFamily="34" charset="0"/>
              </a:rPr>
              <a:t>“O </a:t>
            </a:r>
            <a:r>
              <a:rPr lang="pt-PT" sz="1400" b="1" dirty="0">
                <a:solidFill>
                  <a:srgbClr val="0070C0"/>
                </a:solidFill>
                <a:effectLst>
                  <a:outerShdw blurRad="38100" dist="38100" dir="2700000" algn="tl">
                    <a:srgbClr val="000000">
                      <a:alpha val="43137"/>
                    </a:srgbClr>
                  </a:outerShdw>
                </a:effectLst>
                <a:latin typeface="Verdana" pitchFamily="34" charset="0"/>
              </a:rPr>
              <a:t>tomador de decisão </a:t>
            </a:r>
            <a:r>
              <a:rPr lang="pt-PT" sz="1400" b="1" dirty="0">
                <a:solidFill>
                  <a:schemeClr val="tx1"/>
                </a:solidFill>
                <a:latin typeface="Verdana" pitchFamily="34" charset="0"/>
              </a:rPr>
              <a:t>está inserido em uma </a:t>
            </a:r>
            <a:r>
              <a:rPr lang="pt-PT" sz="1400" b="1" dirty="0">
                <a:solidFill>
                  <a:srgbClr val="0070C0"/>
                </a:solidFill>
                <a:effectLst>
                  <a:outerShdw blurRad="38100" dist="38100" dir="2700000" algn="tl">
                    <a:srgbClr val="000000">
                      <a:alpha val="43137"/>
                    </a:srgbClr>
                  </a:outerShdw>
                </a:effectLst>
                <a:latin typeface="Verdana" pitchFamily="34" charset="0"/>
              </a:rPr>
              <a:t>situação</a:t>
            </a:r>
            <a:r>
              <a:rPr lang="pt-PT" sz="1400" b="1" dirty="0">
                <a:solidFill>
                  <a:schemeClr val="tx1"/>
                </a:solidFill>
                <a:latin typeface="Verdana" pitchFamily="34" charset="0"/>
              </a:rPr>
              <a:t>, pretende alcançar </a:t>
            </a:r>
            <a:r>
              <a:rPr lang="pt-PT" sz="1400" b="1" dirty="0">
                <a:solidFill>
                  <a:srgbClr val="0070C0"/>
                </a:solidFill>
                <a:latin typeface="Verdana" pitchFamily="34" charset="0"/>
              </a:rPr>
              <a:t>objectivos</a:t>
            </a:r>
            <a:r>
              <a:rPr lang="pt-PT" sz="1400" b="1" dirty="0">
                <a:solidFill>
                  <a:schemeClr val="tx1"/>
                </a:solidFill>
                <a:latin typeface="Verdana" pitchFamily="34" charset="0"/>
              </a:rPr>
              <a:t>, tem </a:t>
            </a:r>
            <a:r>
              <a:rPr lang="pt-PT" sz="1400" b="1" dirty="0">
                <a:solidFill>
                  <a:srgbClr val="0070C0"/>
                </a:solidFill>
                <a:effectLst>
                  <a:outerShdw blurRad="38100" dist="38100" dir="2700000" algn="tl">
                    <a:srgbClr val="000000">
                      <a:alpha val="43137"/>
                    </a:srgbClr>
                  </a:outerShdw>
                </a:effectLst>
                <a:latin typeface="Verdana" pitchFamily="34" charset="0"/>
              </a:rPr>
              <a:t>preferencias</a:t>
            </a:r>
            <a:r>
              <a:rPr lang="pt-PT" sz="1400" b="1" dirty="0">
                <a:latin typeface="Verdana" pitchFamily="34" charset="0"/>
              </a:rPr>
              <a:t> </a:t>
            </a:r>
            <a:r>
              <a:rPr lang="pt-PT" sz="1400" b="1" dirty="0">
                <a:solidFill>
                  <a:schemeClr val="tx1"/>
                </a:solidFill>
                <a:latin typeface="Verdana" pitchFamily="34" charset="0"/>
              </a:rPr>
              <a:t>pessoais e segue </a:t>
            </a:r>
            <a:r>
              <a:rPr lang="pt-PT" sz="1400" b="1" dirty="0">
                <a:solidFill>
                  <a:srgbClr val="0070C0"/>
                </a:solidFill>
                <a:effectLst>
                  <a:outerShdw blurRad="38100" dist="38100" dir="2700000" algn="tl">
                    <a:srgbClr val="000000">
                      <a:alpha val="43137"/>
                    </a:srgbClr>
                  </a:outerShdw>
                </a:effectLst>
                <a:latin typeface="Verdana" pitchFamily="34" charset="0"/>
              </a:rPr>
              <a:t>estratégias</a:t>
            </a:r>
            <a:r>
              <a:rPr lang="pt-PT" sz="1400" b="1" dirty="0">
                <a:latin typeface="Verdana" pitchFamily="34" charset="0"/>
              </a:rPr>
              <a:t> </a:t>
            </a:r>
            <a:r>
              <a:rPr lang="pt-PT" sz="1400" b="1" dirty="0">
                <a:solidFill>
                  <a:schemeClr val="tx1"/>
                </a:solidFill>
                <a:latin typeface="Verdana" pitchFamily="34" charset="0"/>
              </a:rPr>
              <a:t>(cursos de acção) para alcançar</a:t>
            </a:r>
            <a:r>
              <a:rPr lang="pt-PT" sz="1400" b="1" dirty="0">
                <a:latin typeface="Verdana" pitchFamily="34" charset="0"/>
              </a:rPr>
              <a:t> </a:t>
            </a:r>
            <a:r>
              <a:rPr lang="pt-PT" sz="1400" b="1" dirty="0">
                <a:solidFill>
                  <a:srgbClr val="0070C0"/>
                </a:solidFill>
                <a:effectLst>
                  <a:outerShdw blurRad="38100" dist="38100" dir="2700000" algn="tl">
                    <a:srgbClr val="000000">
                      <a:alpha val="43137"/>
                    </a:srgbClr>
                  </a:outerShdw>
                </a:effectLst>
                <a:latin typeface="Verdana" pitchFamily="34" charset="0"/>
              </a:rPr>
              <a:t>resultados</a:t>
            </a:r>
            <a:r>
              <a:rPr lang="pt-PT" b="1" dirty="0">
                <a:solidFill>
                  <a:schemeClr val="tx1"/>
                </a:solidFill>
                <a:latin typeface="Verdana" pitchFamily="34" charset="0"/>
              </a:rPr>
              <a:t>.</a:t>
            </a:r>
          </a:p>
        </p:txBody>
      </p:sp>
    </p:spTree>
    <p:extLst>
      <p:ext uri="{BB962C8B-B14F-4D97-AF65-F5344CB8AC3E}">
        <p14:creationId xmlns:p14="http://schemas.microsoft.com/office/powerpoint/2010/main" val="28148382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8196"/>
                                        </p:tgtEl>
                                        <p:attrNameLst>
                                          <p:attrName>style.visibility</p:attrName>
                                        </p:attrNameLst>
                                      </p:cBhvr>
                                      <p:to>
                                        <p:strVal val="visible"/>
                                      </p:to>
                                    </p:set>
                                    <p:anim calcmode="lin" valueType="num">
                                      <p:cBhvr additive="base">
                                        <p:cTn id="7" dur="500" fill="hold"/>
                                        <p:tgtEl>
                                          <p:spTgt spid="178196"/>
                                        </p:tgtEl>
                                        <p:attrNameLst>
                                          <p:attrName>ppt_x</p:attrName>
                                        </p:attrNameLst>
                                      </p:cBhvr>
                                      <p:tavLst>
                                        <p:tav tm="0">
                                          <p:val>
                                            <p:strVal val="#ppt_x"/>
                                          </p:val>
                                        </p:tav>
                                        <p:tav tm="100000">
                                          <p:val>
                                            <p:strVal val="#ppt_x"/>
                                          </p:val>
                                        </p:tav>
                                      </p:tavLst>
                                    </p:anim>
                                    <p:anim calcmode="lin" valueType="num">
                                      <p:cBhvr additive="base">
                                        <p:cTn id="8" dur="500" fill="hold"/>
                                        <p:tgtEl>
                                          <p:spTgt spid="17819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11">
                                            <p:txEl>
                                              <p:pRg st="0" end="0"/>
                                            </p:txEl>
                                          </p:spTgt>
                                        </p:tgtEl>
                                        <p:attrNameLst>
                                          <p:attrName>style.visibility</p:attrName>
                                        </p:attrNameLst>
                                      </p:cBhvr>
                                      <p:to>
                                        <p:strVal val="visible"/>
                                      </p:to>
                                    </p:set>
                                    <p:anim calcmode="lin" valueType="num">
                                      <p:cBhvr additive="base">
                                        <p:cTn id="3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11">
                                            <p:txEl>
                                              <p:pRg st="2" end="2"/>
                                            </p:txEl>
                                          </p:spTgt>
                                        </p:tgtEl>
                                        <p:attrNameLst>
                                          <p:attrName>style.visibility</p:attrName>
                                        </p:attrNameLst>
                                      </p:cBhvr>
                                      <p:to>
                                        <p:strVal val="visible"/>
                                      </p:to>
                                    </p:set>
                                    <p:anim calcmode="lin" valueType="num">
                                      <p:cBhvr additive="base">
                                        <p:cTn id="43"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11">
                                            <p:txEl>
                                              <p:pRg st="3" end="3"/>
                                            </p:txEl>
                                          </p:spTgt>
                                        </p:tgtEl>
                                        <p:attrNameLst>
                                          <p:attrName>style.visibility</p:attrName>
                                        </p:attrNameLst>
                                      </p:cBhvr>
                                      <p:to>
                                        <p:strVal val="visible"/>
                                      </p:to>
                                    </p:set>
                                    <p:anim calcmode="lin" valueType="num">
                                      <p:cBhvr additive="base">
                                        <p:cTn id="49"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11">
                                            <p:txEl>
                                              <p:pRg st="4" end="4"/>
                                            </p:txEl>
                                          </p:spTgt>
                                        </p:tgtEl>
                                        <p:attrNameLst>
                                          <p:attrName>style.visibility</p:attrName>
                                        </p:attrNameLst>
                                      </p:cBhvr>
                                      <p:to>
                                        <p:strVal val="visible"/>
                                      </p:to>
                                    </p:set>
                                    <p:anim calcmode="lin" valueType="num">
                                      <p:cBhvr additive="base">
                                        <p:cTn id="55"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11">
                                            <p:txEl>
                                              <p:pRg st="5" end="5"/>
                                            </p:txEl>
                                          </p:spTgt>
                                        </p:tgtEl>
                                        <p:attrNameLst>
                                          <p:attrName>style.visibility</p:attrName>
                                        </p:attrNameLst>
                                      </p:cBhvr>
                                      <p:to>
                                        <p:strVal val="visible"/>
                                      </p:to>
                                    </p:set>
                                    <p:anim calcmode="lin" valueType="num">
                                      <p:cBhvr additive="base">
                                        <p:cTn id="61"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11">
                                            <p:txEl>
                                              <p:pRg st="6" end="6"/>
                                            </p:txEl>
                                          </p:spTgt>
                                        </p:tgtEl>
                                        <p:attrNameLst>
                                          <p:attrName>style.visibility</p:attrName>
                                        </p:attrNameLst>
                                      </p:cBhvr>
                                      <p:to>
                                        <p:strVal val="visible"/>
                                      </p:to>
                                    </p:set>
                                    <p:anim calcmode="lin" valueType="num">
                                      <p:cBhvr additive="base">
                                        <p:cTn id="67" dur="500" fill="hold"/>
                                        <p:tgtEl>
                                          <p:spTgt spid="11">
                                            <p:txEl>
                                              <p:pRg st="6" end="6"/>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1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11">
                                            <p:txEl>
                                              <p:pRg st="7" end="7"/>
                                            </p:txEl>
                                          </p:spTgt>
                                        </p:tgtEl>
                                        <p:attrNameLst>
                                          <p:attrName>style.visibility</p:attrName>
                                        </p:attrNameLst>
                                      </p:cBhvr>
                                      <p:to>
                                        <p:strVal val="visible"/>
                                      </p:to>
                                    </p:set>
                                    <p:anim calcmode="lin" valueType="num">
                                      <p:cBhvr additive="base">
                                        <p:cTn id="73" dur="500" fill="hold"/>
                                        <p:tgtEl>
                                          <p:spTgt spid="11">
                                            <p:txEl>
                                              <p:pRg st="7" end="7"/>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1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11">
                                            <p:txEl>
                                              <p:pRg st="8" end="8"/>
                                            </p:txEl>
                                          </p:spTgt>
                                        </p:tgtEl>
                                        <p:attrNameLst>
                                          <p:attrName>style.visibility</p:attrName>
                                        </p:attrNameLst>
                                      </p:cBhvr>
                                      <p:to>
                                        <p:strVal val="visible"/>
                                      </p:to>
                                    </p:set>
                                    <p:anim calcmode="lin" valueType="num">
                                      <p:cBhvr additive="base">
                                        <p:cTn id="79" dur="500" fill="hold"/>
                                        <p:tgtEl>
                                          <p:spTgt spid="11">
                                            <p:txEl>
                                              <p:pRg st="8" end="8"/>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1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96" grpId="0" animBg="1"/>
      <p:bldP spid="2" grpId="0" animBg="1"/>
      <p:bldP spid="13" grpId="0" animBg="1"/>
      <p:bldP spid="15" grpId="0" animBg="1"/>
      <p:bldP spid="12"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ext Box 2"/>
          <p:cNvSpPr txBox="1">
            <a:spLocks noChangeArrowheads="1"/>
          </p:cNvSpPr>
          <p:nvPr/>
        </p:nvSpPr>
        <p:spPr bwMode="auto">
          <a:xfrm>
            <a:off x="1905000" y="1600201"/>
            <a:ext cx="22860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Autocrático</a:t>
            </a:r>
          </a:p>
        </p:txBody>
      </p:sp>
      <p:sp>
        <p:nvSpPr>
          <p:cNvPr id="138243" name="Text Box 3"/>
          <p:cNvSpPr txBox="1">
            <a:spLocks noChangeArrowheads="1"/>
          </p:cNvSpPr>
          <p:nvPr/>
        </p:nvSpPr>
        <p:spPr bwMode="auto">
          <a:xfrm>
            <a:off x="5029200" y="1600201"/>
            <a:ext cx="25146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Democrático</a:t>
            </a:r>
          </a:p>
        </p:txBody>
      </p:sp>
      <p:sp>
        <p:nvSpPr>
          <p:cNvPr id="138244" name="Text Box 4"/>
          <p:cNvSpPr txBox="1">
            <a:spLocks noChangeArrowheads="1"/>
          </p:cNvSpPr>
          <p:nvPr/>
        </p:nvSpPr>
        <p:spPr bwMode="auto">
          <a:xfrm>
            <a:off x="8001000" y="1524001"/>
            <a:ext cx="2133600" cy="8302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Estilo   Liberal</a:t>
            </a:r>
          </a:p>
        </p:txBody>
      </p:sp>
      <p:sp>
        <p:nvSpPr>
          <p:cNvPr id="138245" name="Text Box 5"/>
          <p:cNvSpPr txBox="1">
            <a:spLocks noChangeArrowheads="1"/>
          </p:cNvSpPr>
          <p:nvPr/>
        </p:nvSpPr>
        <p:spPr bwMode="auto">
          <a:xfrm>
            <a:off x="2514600" y="3022600"/>
            <a:ext cx="92868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Líder</a:t>
            </a:r>
            <a:endParaRPr lang="pt-BR" sz="2400" b="1" u="sng" dirty="0">
              <a:solidFill>
                <a:srgbClr val="FF0000"/>
              </a:solidFill>
              <a:effectLst>
                <a:outerShdw blurRad="38100" dist="38100" dir="2700000" algn="tl">
                  <a:srgbClr val="000000">
                    <a:alpha val="43137"/>
                  </a:srgbClr>
                </a:outerShdw>
              </a:effectLst>
              <a:latin typeface="Arial" charset="0"/>
              <a:cs typeface="Arial" charset="0"/>
            </a:endParaRPr>
          </a:p>
        </p:txBody>
      </p:sp>
      <p:sp>
        <p:nvSpPr>
          <p:cNvPr id="138246" name="Text Box 6"/>
          <p:cNvSpPr txBox="1">
            <a:spLocks noChangeArrowheads="1"/>
          </p:cNvSpPr>
          <p:nvPr/>
        </p:nvSpPr>
        <p:spPr bwMode="auto">
          <a:xfrm>
            <a:off x="1905000" y="4546600"/>
            <a:ext cx="22304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sz="2400" b="1"/>
              <a:t>Subordinados</a:t>
            </a:r>
          </a:p>
        </p:txBody>
      </p:sp>
      <p:sp>
        <p:nvSpPr>
          <p:cNvPr id="138247" name="Text Box 7"/>
          <p:cNvSpPr txBox="1">
            <a:spLocks noChangeArrowheads="1"/>
          </p:cNvSpPr>
          <p:nvPr/>
        </p:nvSpPr>
        <p:spPr bwMode="auto">
          <a:xfrm>
            <a:off x="5715000" y="3124200"/>
            <a:ext cx="92868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Líder</a:t>
            </a:r>
          </a:p>
        </p:txBody>
      </p:sp>
      <p:sp>
        <p:nvSpPr>
          <p:cNvPr id="138248" name="Text Box 8"/>
          <p:cNvSpPr txBox="1">
            <a:spLocks noChangeArrowheads="1"/>
          </p:cNvSpPr>
          <p:nvPr/>
        </p:nvSpPr>
        <p:spPr bwMode="auto">
          <a:xfrm>
            <a:off x="5029200" y="4572000"/>
            <a:ext cx="2362200" cy="457200"/>
          </a:xfrm>
          <a:prstGeom prst="rect">
            <a:avLst/>
          </a:prstGeom>
          <a:solidFill>
            <a:schemeClr val="bg1"/>
          </a:solidFill>
          <a:ln w="9525">
            <a:noFill/>
            <a:miter lim="800000"/>
            <a:headEnd/>
            <a:tailEnd/>
          </a:ln>
          <a:effectLst/>
        </p:spPr>
        <p:txBody>
          <a:bodyPr>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Subordinados</a:t>
            </a:r>
          </a:p>
        </p:txBody>
      </p:sp>
      <p:sp>
        <p:nvSpPr>
          <p:cNvPr id="138249" name="Text Box 9"/>
          <p:cNvSpPr txBox="1">
            <a:spLocks noChangeArrowheads="1"/>
          </p:cNvSpPr>
          <p:nvPr/>
        </p:nvSpPr>
        <p:spPr bwMode="auto">
          <a:xfrm>
            <a:off x="8686800" y="3098800"/>
            <a:ext cx="928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pt-BR" sz="2400" b="1"/>
              <a:t>Líder</a:t>
            </a:r>
          </a:p>
        </p:txBody>
      </p:sp>
      <p:sp>
        <p:nvSpPr>
          <p:cNvPr id="138250" name="Text Box 10"/>
          <p:cNvSpPr txBox="1">
            <a:spLocks noChangeArrowheads="1"/>
          </p:cNvSpPr>
          <p:nvPr/>
        </p:nvSpPr>
        <p:spPr bwMode="auto">
          <a:xfrm>
            <a:off x="7924800" y="4457700"/>
            <a:ext cx="2230438" cy="457200"/>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solidFill>
                  <a:srgbClr val="FF0000"/>
                </a:solidFill>
                <a:effectLst>
                  <a:outerShdw blurRad="38100" dist="38100" dir="2700000" algn="tl">
                    <a:srgbClr val="000000">
                      <a:alpha val="43137"/>
                    </a:srgbClr>
                  </a:outerShdw>
                </a:effectLst>
                <a:latin typeface="Arial" charset="0"/>
                <a:cs typeface="Arial" charset="0"/>
              </a:rPr>
              <a:t>Subordinados</a:t>
            </a:r>
          </a:p>
        </p:txBody>
      </p:sp>
      <p:sp>
        <p:nvSpPr>
          <p:cNvPr id="138251" name="Oval 11" descr="5%"/>
          <p:cNvSpPr>
            <a:spLocks noChangeArrowheads="1"/>
          </p:cNvSpPr>
          <p:nvPr/>
        </p:nvSpPr>
        <p:spPr bwMode="auto">
          <a:xfrm>
            <a:off x="24384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2" name="Oval 12"/>
          <p:cNvSpPr>
            <a:spLocks noChangeArrowheads="1"/>
          </p:cNvSpPr>
          <p:nvPr/>
        </p:nvSpPr>
        <p:spPr bwMode="auto">
          <a:xfrm>
            <a:off x="56388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3" name="Oval 13"/>
          <p:cNvSpPr>
            <a:spLocks noChangeArrowheads="1"/>
          </p:cNvSpPr>
          <p:nvPr/>
        </p:nvSpPr>
        <p:spPr bwMode="auto">
          <a:xfrm>
            <a:off x="8686800" y="2895600"/>
            <a:ext cx="1066800" cy="8382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4" name="Oval 14"/>
          <p:cNvSpPr>
            <a:spLocks noChangeArrowheads="1"/>
          </p:cNvSpPr>
          <p:nvPr/>
        </p:nvSpPr>
        <p:spPr bwMode="auto">
          <a:xfrm>
            <a:off x="7848600" y="4267200"/>
            <a:ext cx="25908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5" name="Oval 15"/>
          <p:cNvSpPr>
            <a:spLocks noChangeArrowheads="1"/>
          </p:cNvSpPr>
          <p:nvPr/>
        </p:nvSpPr>
        <p:spPr bwMode="auto">
          <a:xfrm>
            <a:off x="4953000" y="42672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6" name="Oval 16"/>
          <p:cNvSpPr>
            <a:spLocks noChangeArrowheads="1"/>
          </p:cNvSpPr>
          <p:nvPr/>
        </p:nvSpPr>
        <p:spPr bwMode="auto">
          <a:xfrm>
            <a:off x="1828800" y="43434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7" name="AutoShape 17"/>
          <p:cNvSpPr>
            <a:spLocks noChangeArrowheads="1"/>
          </p:cNvSpPr>
          <p:nvPr/>
        </p:nvSpPr>
        <p:spPr bwMode="auto">
          <a:xfrm>
            <a:off x="2895600" y="38862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8" name="AutoShape 18"/>
          <p:cNvSpPr>
            <a:spLocks noChangeArrowheads="1"/>
          </p:cNvSpPr>
          <p:nvPr/>
        </p:nvSpPr>
        <p:spPr bwMode="auto">
          <a:xfrm>
            <a:off x="6096000" y="38100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9" name="AutoShape 19"/>
          <p:cNvSpPr>
            <a:spLocks noChangeArrowheads="1"/>
          </p:cNvSpPr>
          <p:nvPr/>
        </p:nvSpPr>
        <p:spPr bwMode="auto">
          <a:xfrm>
            <a:off x="9144000" y="3810000"/>
            <a:ext cx="304800" cy="381000"/>
          </a:xfrm>
          <a:prstGeom prst="downArrow">
            <a:avLst>
              <a:gd name="adj1" fmla="val 50000"/>
              <a:gd name="adj2" fmla="val 31250"/>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60" name="Text Box 20"/>
          <p:cNvSpPr txBox="1">
            <a:spLocks noChangeArrowheads="1"/>
          </p:cNvSpPr>
          <p:nvPr/>
        </p:nvSpPr>
        <p:spPr bwMode="auto">
          <a:xfrm>
            <a:off x="1905001" y="5410200"/>
            <a:ext cx="2366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 líder</a:t>
            </a:r>
          </a:p>
        </p:txBody>
      </p:sp>
      <p:sp>
        <p:nvSpPr>
          <p:cNvPr id="138261" name="Text Box 21"/>
          <p:cNvSpPr txBox="1">
            <a:spLocks noChangeArrowheads="1"/>
          </p:cNvSpPr>
          <p:nvPr/>
        </p:nvSpPr>
        <p:spPr bwMode="auto">
          <a:xfrm>
            <a:off x="4724400" y="5334001"/>
            <a:ext cx="29718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 líder e nos subordinados</a:t>
            </a:r>
            <a:endParaRPr lang="pt-BR" sz="2400">
              <a:solidFill>
                <a:srgbClr val="000066"/>
              </a:solidFill>
              <a:latin typeface="Times New Roman" panose="02020603050405020304" pitchFamily="18" charset="0"/>
            </a:endParaRPr>
          </a:p>
        </p:txBody>
      </p:sp>
      <p:sp>
        <p:nvSpPr>
          <p:cNvPr id="138262" name="Text Box 22"/>
          <p:cNvSpPr txBox="1">
            <a:spLocks noChangeArrowheads="1"/>
          </p:cNvSpPr>
          <p:nvPr/>
        </p:nvSpPr>
        <p:spPr bwMode="auto">
          <a:xfrm>
            <a:off x="8077200" y="5410201"/>
            <a:ext cx="2286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BR" sz="2400" b="1">
                <a:solidFill>
                  <a:srgbClr val="000066"/>
                </a:solidFill>
              </a:rPr>
              <a:t>Ênfase nos </a:t>
            </a:r>
          </a:p>
          <a:p>
            <a:pPr algn="ctr"/>
            <a:r>
              <a:rPr lang="pt-BR" sz="2400" b="1">
                <a:solidFill>
                  <a:srgbClr val="000066"/>
                </a:solidFill>
              </a:rPr>
              <a:t>Subordinados</a:t>
            </a:r>
          </a:p>
        </p:txBody>
      </p:sp>
      <p:sp>
        <p:nvSpPr>
          <p:cNvPr id="16407" name="Rectangle 24"/>
          <p:cNvSpPr>
            <a:spLocks noChangeArrowheads="1"/>
          </p:cNvSpPr>
          <p:nvPr/>
        </p:nvSpPr>
        <p:spPr bwMode="auto">
          <a:xfrm>
            <a:off x="3581401" y="304800"/>
            <a:ext cx="4062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COMPORTAMENTAL</a:t>
            </a:r>
            <a:endParaRPr lang="pt-PT"/>
          </a:p>
        </p:txBody>
      </p:sp>
      <p:sp>
        <p:nvSpPr>
          <p:cNvPr id="26" name="Rounded Rectangle 25"/>
          <p:cNvSpPr/>
          <p:nvPr/>
        </p:nvSpPr>
        <p:spPr>
          <a:xfrm>
            <a:off x="2057400" y="838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Estilos de Liderança</a:t>
            </a:r>
          </a:p>
        </p:txBody>
      </p:sp>
    </p:spTree>
    <p:extLst>
      <p:ext uri="{BB962C8B-B14F-4D97-AF65-F5344CB8AC3E}">
        <p14:creationId xmlns:p14="http://schemas.microsoft.com/office/powerpoint/2010/main" val="30637239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38242">
                                            <p:txEl>
                                              <p:pRg st="0" end="0"/>
                                            </p:txEl>
                                          </p:spTgt>
                                        </p:tgtEl>
                                        <p:attrNameLst>
                                          <p:attrName>style.visibility</p:attrName>
                                        </p:attrNameLst>
                                      </p:cBhvr>
                                      <p:to>
                                        <p:strVal val="visible"/>
                                      </p:to>
                                    </p:set>
                                    <p:anim calcmode="lin" valueType="num">
                                      <p:cBhvr additive="base">
                                        <p:cTn id="13" dur="500" fill="hold"/>
                                        <p:tgtEl>
                                          <p:spTgt spid="13824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8242">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38251"/>
                                        </p:tgtEl>
                                        <p:attrNameLst>
                                          <p:attrName>style.visibility</p:attrName>
                                        </p:attrNameLst>
                                      </p:cBhvr>
                                      <p:to>
                                        <p:strVal val="visible"/>
                                      </p:to>
                                    </p:set>
                                    <p:anim calcmode="lin" valueType="num">
                                      <p:cBhvr additive="base">
                                        <p:cTn id="17" dur="500" fill="hold"/>
                                        <p:tgtEl>
                                          <p:spTgt spid="138251"/>
                                        </p:tgtEl>
                                        <p:attrNameLst>
                                          <p:attrName>ppt_x</p:attrName>
                                        </p:attrNameLst>
                                      </p:cBhvr>
                                      <p:tavLst>
                                        <p:tav tm="0">
                                          <p:val>
                                            <p:strVal val="#ppt_x"/>
                                          </p:val>
                                        </p:tav>
                                        <p:tav tm="100000">
                                          <p:val>
                                            <p:strVal val="#ppt_x"/>
                                          </p:val>
                                        </p:tav>
                                      </p:tavLst>
                                    </p:anim>
                                    <p:anim calcmode="lin" valueType="num">
                                      <p:cBhvr additive="base">
                                        <p:cTn id="18" dur="500" fill="hold"/>
                                        <p:tgtEl>
                                          <p:spTgt spid="138251"/>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8257"/>
                                        </p:tgtEl>
                                        <p:attrNameLst>
                                          <p:attrName>style.visibility</p:attrName>
                                        </p:attrNameLst>
                                      </p:cBhvr>
                                      <p:to>
                                        <p:strVal val="visible"/>
                                      </p:to>
                                    </p:set>
                                    <p:anim calcmode="lin" valueType="num">
                                      <p:cBhvr additive="base">
                                        <p:cTn id="21" dur="500" fill="hold"/>
                                        <p:tgtEl>
                                          <p:spTgt spid="138257"/>
                                        </p:tgtEl>
                                        <p:attrNameLst>
                                          <p:attrName>ppt_x</p:attrName>
                                        </p:attrNameLst>
                                      </p:cBhvr>
                                      <p:tavLst>
                                        <p:tav tm="0">
                                          <p:val>
                                            <p:strVal val="#ppt_x"/>
                                          </p:val>
                                        </p:tav>
                                        <p:tav tm="100000">
                                          <p:val>
                                            <p:strVal val="#ppt_x"/>
                                          </p:val>
                                        </p:tav>
                                      </p:tavLst>
                                    </p:anim>
                                    <p:anim calcmode="lin" valueType="num">
                                      <p:cBhvr additive="base">
                                        <p:cTn id="22" dur="500" fill="hold"/>
                                        <p:tgtEl>
                                          <p:spTgt spid="13825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8256"/>
                                        </p:tgtEl>
                                        <p:attrNameLst>
                                          <p:attrName>style.visibility</p:attrName>
                                        </p:attrNameLst>
                                      </p:cBhvr>
                                      <p:to>
                                        <p:strVal val="visible"/>
                                      </p:to>
                                    </p:set>
                                    <p:anim calcmode="lin" valueType="num">
                                      <p:cBhvr additive="base">
                                        <p:cTn id="25" dur="500" fill="hold"/>
                                        <p:tgtEl>
                                          <p:spTgt spid="138256"/>
                                        </p:tgtEl>
                                        <p:attrNameLst>
                                          <p:attrName>ppt_x</p:attrName>
                                        </p:attrNameLst>
                                      </p:cBhvr>
                                      <p:tavLst>
                                        <p:tav tm="0">
                                          <p:val>
                                            <p:strVal val="#ppt_x"/>
                                          </p:val>
                                        </p:tav>
                                        <p:tav tm="100000">
                                          <p:val>
                                            <p:strVal val="#ppt_x"/>
                                          </p:val>
                                        </p:tav>
                                      </p:tavLst>
                                    </p:anim>
                                    <p:anim calcmode="lin" valueType="num">
                                      <p:cBhvr additive="base">
                                        <p:cTn id="26" dur="500" fill="hold"/>
                                        <p:tgtEl>
                                          <p:spTgt spid="138256"/>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38245"/>
                                        </p:tgtEl>
                                        <p:attrNameLst>
                                          <p:attrName>style.visibility</p:attrName>
                                        </p:attrNameLst>
                                      </p:cBhvr>
                                      <p:to>
                                        <p:strVal val="visible"/>
                                      </p:to>
                                    </p:set>
                                    <p:anim calcmode="lin" valueType="num">
                                      <p:cBhvr additive="base">
                                        <p:cTn id="29" dur="500" fill="hold"/>
                                        <p:tgtEl>
                                          <p:spTgt spid="138245"/>
                                        </p:tgtEl>
                                        <p:attrNameLst>
                                          <p:attrName>ppt_x</p:attrName>
                                        </p:attrNameLst>
                                      </p:cBhvr>
                                      <p:tavLst>
                                        <p:tav tm="0">
                                          <p:val>
                                            <p:strVal val="#ppt_x"/>
                                          </p:val>
                                        </p:tav>
                                        <p:tav tm="100000">
                                          <p:val>
                                            <p:strVal val="#ppt_x"/>
                                          </p:val>
                                        </p:tav>
                                      </p:tavLst>
                                    </p:anim>
                                    <p:anim calcmode="lin" valueType="num">
                                      <p:cBhvr additive="base">
                                        <p:cTn id="30" dur="500" fill="hold"/>
                                        <p:tgtEl>
                                          <p:spTgt spid="138245"/>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38246"/>
                                        </p:tgtEl>
                                        <p:attrNameLst>
                                          <p:attrName>style.visibility</p:attrName>
                                        </p:attrNameLst>
                                      </p:cBhvr>
                                      <p:to>
                                        <p:strVal val="visible"/>
                                      </p:to>
                                    </p:set>
                                    <p:anim calcmode="lin" valueType="num">
                                      <p:cBhvr additive="base">
                                        <p:cTn id="33" dur="500" fill="hold"/>
                                        <p:tgtEl>
                                          <p:spTgt spid="138246"/>
                                        </p:tgtEl>
                                        <p:attrNameLst>
                                          <p:attrName>ppt_x</p:attrName>
                                        </p:attrNameLst>
                                      </p:cBhvr>
                                      <p:tavLst>
                                        <p:tav tm="0">
                                          <p:val>
                                            <p:strVal val="#ppt_x"/>
                                          </p:val>
                                        </p:tav>
                                        <p:tav tm="100000">
                                          <p:val>
                                            <p:strVal val="#ppt_x"/>
                                          </p:val>
                                        </p:tav>
                                      </p:tavLst>
                                    </p:anim>
                                    <p:anim calcmode="lin" valueType="num">
                                      <p:cBhvr additive="base">
                                        <p:cTn id="34" dur="500" fill="hold"/>
                                        <p:tgtEl>
                                          <p:spTgt spid="13824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8260"/>
                                        </p:tgtEl>
                                        <p:attrNameLst>
                                          <p:attrName>style.visibility</p:attrName>
                                        </p:attrNameLst>
                                      </p:cBhvr>
                                      <p:to>
                                        <p:strVal val="visible"/>
                                      </p:to>
                                    </p:set>
                                    <p:anim calcmode="lin" valueType="num">
                                      <p:cBhvr additive="base">
                                        <p:cTn id="37" dur="500" fill="hold"/>
                                        <p:tgtEl>
                                          <p:spTgt spid="138260"/>
                                        </p:tgtEl>
                                        <p:attrNameLst>
                                          <p:attrName>ppt_x</p:attrName>
                                        </p:attrNameLst>
                                      </p:cBhvr>
                                      <p:tavLst>
                                        <p:tav tm="0">
                                          <p:val>
                                            <p:strVal val="#ppt_x"/>
                                          </p:val>
                                        </p:tav>
                                        <p:tav tm="100000">
                                          <p:val>
                                            <p:strVal val="#ppt_x"/>
                                          </p:val>
                                        </p:tav>
                                      </p:tavLst>
                                    </p:anim>
                                    <p:anim calcmode="lin" valueType="num">
                                      <p:cBhvr additive="base">
                                        <p:cTn id="38" dur="500" fill="hold"/>
                                        <p:tgtEl>
                                          <p:spTgt spid="138260"/>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8243"/>
                                        </p:tgtEl>
                                        <p:attrNameLst>
                                          <p:attrName>style.visibility</p:attrName>
                                        </p:attrNameLst>
                                      </p:cBhvr>
                                      <p:to>
                                        <p:strVal val="visible"/>
                                      </p:to>
                                    </p:set>
                                    <p:anim calcmode="lin" valueType="num">
                                      <p:cBhvr additive="base">
                                        <p:cTn id="43" dur="500" fill="hold"/>
                                        <p:tgtEl>
                                          <p:spTgt spid="138243"/>
                                        </p:tgtEl>
                                        <p:attrNameLst>
                                          <p:attrName>ppt_x</p:attrName>
                                        </p:attrNameLst>
                                      </p:cBhvr>
                                      <p:tavLst>
                                        <p:tav tm="0">
                                          <p:val>
                                            <p:strVal val="#ppt_x"/>
                                          </p:val>
                                        </p:tav>
                                        <p:tav tm="100000">
                                          <p:val>
                                            <p:strVal val="#ppt_x"/>
                                          </p:val>
                                        </p:tav>
                                      </p:tavLst>
                                    </p:anim>
                                    <p:anim calcmode="lin" valueType="num">
                                      <p:cBhvr additive="base">
                                        <p:cTn id="44" dur="500" fill="hold"/>
                                        <p:tgtEl>
                                          <p:spTgt spid="138243"/>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38252"/>
                                        </p:tgtEl>
                                        <p:attrNameLst>
                                          <p:attrName>style.visibility</p:attrName>
                                        </p:attrNameLst>
                                      </p:cBhvr>
                                      <p:to>
                                        <p:strVal val="visible"/>
                                      </p:to>
                                    </p:set>
                                    <p:anim calcmode="lin" valueType="num">
                                      <p:cBhvr additive="base">
                                        <p:cTn id="47" dur="500" fill="hold"/>
                                        <p:tgtEl>
                                          <p:spTgt spid="138252"/>
                                        </p:tgtEl>
                                        <p:attrNameLst>
                                          <p:attrName>ppt_x</p:attrName>
                                        </p:attrNameLst>
                                      </p:cBhvr>
                                      <p:tavLst>
                                        <p:tav tm="0">
                                          <p:val>
                                            <p:strVal val="#ppt_x"/>
                                          </p:val>
                                        </p:tav>
                                        <p:tav tm="100000">
                                          <p:val>
                                            <p:strVal val="#ppt_x"/>
                                          </p:val>
                                        </p:tav>
                                      </p:tavLst>
                                    </p:anim>
                                    <p:anim calcmode="lin" valueType="num">
                                      <p:cBhvr additive="base">
                                        <p:cTn id="48" dur="500" fill="hold"/>
                                        <p:tgtEl>
                                          <p:spTgt spid="13825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38247"/>
                                        </p:tgtEl>
                                        <p:attrNameLst>
                                          <p:attrName>style.visibility</p:attrName>
                                        </p:attrNameLst>
                                      </p:cBhvr>
                                      <p:to>
                                        <p:strVal val="visible"/>
                                      </p:to>
                                    </p:set>
                                    <p:anim calcmode="lin" valueType="num">
                                      <p:cBhvr additive="base">
                                        <p:cTn id="51" dur="500" fill="hold"/>
                                        <p:tgtEl>
                                          <p:spTgt spid="138247"/>
                                        </p:tgtEl>
                                        <p:attrNameLst>
                                          <p:attrName>ppt_x</p:attrName>
                                        </p:attrNameLst>
                                      </p:cBhvr>
                                      <p:tavLst>
                                        <p:tav tm="0">
                                          <p:val>
                                            <p:strVal val="#ppt_x"/>
                                          </p:val>
                                        </p:tav>
                                        <p:tav tm="100000">
                                          <p:val>
                                            <p:strVal val="#ppt_x"/>
                                          </p:val>
                                        </p:tav>
                                      </p:tavLst>
                                    </p:anim>
                                    <p:anim calcmode="lin" valueType="num">
                                      <p:cBhvr additive="base">
                                        <p:cTn id="52" dur="500" fill="hold"/>
                                        <p:tgtEl>
                                          <p:spTgt spid="13824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38258"/>
                                        </p:tgtEl>
                                        <p:attrNameLst>
                                          <p:attrName>style.visibility</p:attrName>
                                        </p:attrNameLst>
                                      </p:cBhvr>
                                      <p:to>
                                        <p:strVal val="visible"/>
                                      </p:to>
                                    </p:set>
                                    <p:anim calcmode="lin" valueType="num">
                                      <p:cBhvr additive="base">
                                        <p:cTn id="55" dur="500" fill="hold"/>
                                        <p:tgtEl>
                                          <p:spTgt spid="138258"/>
                                        </p:tgtEl>
                                        <p:attrNameLst>
                                          <p:attrName>ppt_x</p:attrName>
                                        </p:attrNameLst>
                                      </p:cBhvr>
                                      <p:tavLst>
                                        <p:tav tm="0">
                                          <p:val>
                                            <p:strVal val="#ppt_x"/>
                                          </p:val>
                                        </p:tav>
                                        <p:tav tm="100000">
                                          <p:val>
                                            <p:strVal val="#ppt_x"/>
                                          </p:val>
                                        </p:tav>
                                      </p:tavLst>
                                    </p:anim>
                                    <p:anim calcmode="lin" valueType="num">
                                      <p:cBhvr additive="base">
                                        <p:cTn id="56" dur="500" fill="hold"/>
                                        <p:tgtEl>
                                          <p:spTgt spid="13825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38255"/>
                                        </p:tgtEl>
                                        <p:attrNameLst>
                                          <p:attrName>style.visibility</p:attrName>
                                        </p:attrNameLst>
                                      </p:cBhvr>
                                      <p:to>
                                        <p:strVal val="visible"/>
                                      </p:to>
                                    </p:set>
                                    <p:anim calcmode="lin" valueType="num">
                                      <p:cBhvr additive="base">
                                        <p:cTn id="59" dur="500" fill="hold"/>
                                        <p:tgtEl>
                                          <p:spTgt spid="138255"/>
                                        </p:tgtEl>
                                        <p:attrNameLst>
                                          <p:attrName>ppt_x</p:attrName>
                                        </p:attrNameLst>
                                      </p:cBhvr>
                                      <p:tavLst>
                                        <p:tav tm="0">
                                          <p:val>
                                            <p:strVal val="#ppt_x"/>
                                          </p:val>
                                        </p:tav>
                                        <p:tav tm="100000">
                                          <p:val>
                                            <p:strVal val="#ppt_x"/>
                                          </p:val>
                                        </p:tav>
                                      </p:tavLst>
                                    </p:anim>
                                    <p:anim calcmode="lin" valueType="num">
                                      <p:cBhvr additive="base">
                                        <p:cTn id="60" dur="500" fill="hold"/>
                                        <p:tgtEl>
                                          <p:spTgt spid="138255"/>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8248"/>
                                        </p:tgtEl>
                                        <p:attrNameLst>
                                          <p:attrName>style.visibility</p:attrName>
                                        </p:attrNameLst>
                                      </p:cBhvr>
                                      <p:to>
                                        <p:strVal val="visible"/>
                                      </p:to>
                                    </p:set>
                                    <p:anim calcmode="lin" valueType="num">
                                      <p:cBhvr additive="base">
                                        <p:cTn id="63" dur="500" fill="hold"/>
                                        <p:tgtEl>
                                          <p:spTgt spid="138248"/>
                                        </p:tgtEl>
                                        <p:attrNameLst>
                                          <p:attrName>ppt_x</p:attrName>
                                        </p:attrNameLst>
                                      </p:cBhvr>
                                      <p:tavLst>
                                        <p:tav tm="0">
                                          <p:val>
                                            <p:strVal val="#ppt_x"/>
                                          </p:val>
                                        </p:tav>
                                        <p:tav tm="100000">
                                          <p:val>
                                            <p:strVal val="#ppt_x"/>
                                          </p:val>
                                        </p:tav>
                                      </p:tavLst>
                                    </p:anim>
                                    <p:anim calcmode="lin" valueType="num">
                                      <p:cBhvr additive="base">
                                        <p:cTn id="64" dur="500" fill="hold"/>
                                        <p:tgtEl>
                                          <p:spTgt spid="138248"/>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8261"/>
                                        </p:tgtEl>
                                        <p:attrNameLst>
                                          <p:attrName>style.visibility</p:attrName>
                                        </p:attrNameLst>
                                      </p:cBhvr>
                                      <p:to>
                                        <p:strVal val="visible"/>
                                      </p:to>
                                    </p:set>
                                    <p:anim calcmode="lin" valueType="num">
                                      <p:cBhvr additive="base">
                                        <p:cTn id="67" dur="500" fill="hold"/>
                                        <p:tgtEl>
                                          <p:spTgt spid="138261"/>
                                        </p:tgtEl>
                                        <p:attrNameLst>
                                          <p:attrName>ppt_x</p:attrName>
                                        </p:attrNameLst>
                                      </p:cBhvr>
                                      <p:tavLst>
                                        <p:tav tm="0">
                                          <p:val>
                                            <p:strVal val="#ppt_x"/>
                                          </p:val>
                                        </p:tav>
                                        <p:tav tm="100000">
                                          <p:val>
                                            <p:strVal val="#ppt_x"/>
                                          </p:val>
                                        </p:tav>
                                      </p:tavLst>
                                    </p:anim>
                                    <p:anim calcmode="lin" valueType="num">
                                      <p:cBhvr additive="base">
                                        <p:cTn id="68" dur="500" fill="hold"/>
                                        <p:tgtEl>
                                          <p:spTgt spid="138261"/>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8244"/>
                                        </p:tgtEl>
                                        <p:attrNameLst>
                                          <p:attrName>style.visibility</p:attrName>
                                        </p:attrNameLst>
                                      </p:cBhvr>
                                      <p:to>
                                        <p:strVal val="visible"/>
                                      </p:to>
                                    </p:set>
                                    <p:anim calcmode="lin" valueType="num">
                                      <p:cBhvr additive="base">
                                        <p:cTn id="73" dur="500" fill="hold"/>
                                        <p:tgtEl>
                                          <p:spTgt spid="138244"/>
                                        </p:tgtEl>
                                        <p:attrNameLst>
                                          <p:attrName>ppt_x</p:attrName>
                                        </p:attrNameLst>
                                      </p:cBhvr>
                                      <p:tavLst>
                                        <p:tav tm="0">
                                          <p:val>
                                            <p:strVal val="#ppt_x"/>
                                          </p:val>
                                        </p:tav>
                                        <p:tav tm="100000">
                                          <p:val>
                                            <p:strVal val="#ppt_x"/>
                                          </p:val>
                                        </p:tav>
                                      </p:tavLst>
                                    </p:anim>
                                    <p:anim calcmode="lin" valueType="num">
                                      <p:cBhvr additive="base">
                                        <p:cTn id="74" dur="500" fill="hold"/>
                                        <p:tgtEl>
                                          <p:spTgt spid="138244"/>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138253"/>
                                        </p:tgtEl>
                                        <p:attrNameLst>
                                          <p:attrName>style.visibility</p:attrName>
                                        </p:attrNameLst>
                                      </p:cBhvr>
                                      <p:to>
                                        <p:strVal val="visible"/>
                                      </p:to>
                                    </p:set>
                                    <p:anim calcmode="lin" valueType="num">
                                      <p:cBhvr additive="base">
                                        <p:cTn id="77" dur="500" fill="hold"/>
                                        <p:tgtEl>
                                          <p:spTgt spid="138253"/>
                                        </p:tgtEl>
                                        <p:attrNameLst>
                                          <p:attrName>ppt_x</p:attrName>
                                        </p:attrNameLst>
                                      </p:cBhvr>
                                      <p:tavLst>
                                        <p:tav tm="0">
                                          <p:val>
                                            <p:strVal val="#ppt_x"/>
                                          </p:val>
                                        </p:tav>
                                        <p:tav tm="100000">
                                          <p:val>
                                            <p:strVal val="#ppt_x"/>
                                          </p:val>
                                        </p:tav>
                                      </p:tavLst>
                                    </p:anim>
                                    <p:anim calcmode="lin" valueType="num">
                                      <p:cBhvr additive="base">
                                        <p:cTn id="78" dur="500" fill="hold"/>
                                        <p:tgtEl>
                                          <p:spTgt spid="138253"/>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138249"/>
                                        </p:tgtEl>
                                        <p:attrNameLst>
                                          <p:attrName>style.visibility</p:attrName>
                                        </p:attrNameLst>
                                      </p:cBhvr>
                                      <p:to>
                                        <p:strVal val="visible"/>
                                      </p:to>
                                    </p:set>
                                    <p:anim calcmode="lin" valueType="num">
                                      <p:cBhvr additive="base">
                                        <p:cTn id="81" dur="500" fill="hold"/>
                                        <p:tgtEl>
                                          <p:spTgt spid="138249"/>
                                        </p:tgtEl>
                                        <p:attrNameLst>
                                          <p:attrName>ppt_x</p:attrName>
                                        </p:attrNameLst>
                                      </p:cBhvr>
                                      <p:tavLst>
                                        <p:tav tm="0">
                                          <p:val>
                                            <p:strVal val="#ppt_x"/>
                                          </p:val>
                                        </p:tav>
                                        <p:tav tm="100000">
                                          <p:val>
                                            <p:strVal val="#ppt_x"/>
                                          </p:val>
                                        </p:tav>
                                      </p:tavLst>
                                    </p:anim>
                                    <p:anim calcmode="lin" valueType="num">
                                      <p:cBhvr additive="base">
                                        <p:cTn id="82" dur="500" fill="hold"/>
                                        <p:tgtEl>
                                          <p:spTgt spid="138249"/>
                                        </p:tgtEl>
                                        <p:attrNameLst>
                                          <p:attrName>ppt_y</p:attrName>
                                        </p:attrNameLst>
                                      </p:cBhvr>
                                      <p:tavLst>
                                        <p:tav tm="0">
                                          <p:val>
                                            <p:strVal val="1+#ppt_h/2"/>
                                          </p:val>
                                        </p:tav>
                                        <p:tav tm="100000">
                                          <p:val>
                                            <p:strVal val="#ppt_y"/>
                                          </p:val>
                                        </p:tav>
                                      </p:tavLst>
                                    </p:anim>
                                  </p:childTnLst>
                                </p:cTn>
                              </p:par>
                              <p:par>
                                <p:cTn id="83" presetID="2" presetClass="entr" presetSubtype="4" fill="hold" grpId="0" nodeType="withEffect">
                                  <p:stCondLst>
                                    <p:cond delay="0"/>
                                  </p:stCondLst>
                                  <p:childTnLst>
                                    <p:set>
                                      <p:cBhvr>
                                        <p:cTn id="84" dur="1" fill="hold">
                                          <p:stCondLst>
                                            <p:cond delay="0"/>
                                          </p:stCondLst>
                                        </p:cTn>
                                        <p:tgtEl>
                                          <p:spTgt spid="138259"/>
                                        </p:tgtEl>
                                        <p:attrNameLst>
                                          <p:attrName>style.visibility</p:attrName>
                                        </p:attrNameLst>
                                      </p:cBhvr>
                                      <p:to>
                                        <p:strVal val="visible"/>
                                      </p:to>
                                    </p:set>
                                    <p:anim calcmode="lin" valueType="num">
                                      <p:cBhvr additive="base">
                                        <p:cTn id="85" dur="500" fill="hold"/>
                                        <p:tgtEl>
                                          <p:spTgt spid="138259"/>
                                        </p:tgtEl>
                                        <p:attrNameLst>
                                          <p:attrName>ppt_x</p:attrName>
                                        </p:attrNameLst>
                                      </p:cBhvr>
                                      <p:tavLst>
                                        <p:tav tm="0">
                                          <p:val>
                                            <p:strVal val="#ppt_x"/>
                                          </p:val>
                                        </p:tav>
                                        <p:tav tm="100000">
                                          <p:val>
                                            <p:strVal val="#ppt_x"/>
                                          </p:val>
                                        </p:tav>
                                      </p:tavLst>
                                    </p:anim>
                                    <p:anim calcmode="lin" valueType="num">
                                      <p:cBhvr additive="base">
                                        <p:cTn id="86" dur="500" fill="hold"/>
                                        <p:tgtEl>
                                          <p:spTgt spid="138259"/>
                                        </p:tgtEl>
                                        <p:attrNameLst>
                                          <p:attrName>ppt_y</p:attrName>
                                        </p:attrNameLst>
                                      </p:cBhvr>
                                      <p:tavLst>
                                        <p:tav tm="0">
                                          <p:val>
                                            <p:strVal val="1+#ppt_h/2"/>
                                          </p:val>
                                        </p:tav>
                                        <p:tav tm="100000">
                                          <p:val>
                                            <p:strVal val="#ppt_y"/>
                                          </p:val>
                                        </p:tav>
                                      </p:tavLst>
                                    </p:anim>
                                  </p:childTnLst>
                                </p:cTn>
                              </p:par>
                              <p:par>
                                <p:cTn id="87" presetID="2" presetClass="entr" presetSubtype="4" fill="hold" grpId="0" nodeType="withEffect">
                                  <p:stCondLst>
                                    <p:cond delay="0"/>
                                  </p:stCondLst>
                                  <p:childTnLst>
                                    <p:set>
                                      <p:cBhvr>
                                        <p:cTn id="88" dur="1" fill="hold">
                                          <p:stCondLst>
                                            <p:cond delay="0"/>
                                          </p:stCondLst>
                                        </p:cTn>
                                        <p:tgtEl>
                                          <p:spTgt spid="138254"/>
                                        </p:tgtEl>
                                        <p:attrNameLst>
                                          <p:attrName>style.visibility</p:attrName>
                                        </p:attrNameLst>
                                      </p:cBhvr>
                                      <p:to>
                                        <p:strVal val="visible"/>
                                      </p:to>
                                    </p:set>
                                    <p:anim calcmode="lin" valueType="num">
                                      <p:cBhvr additive="base">
                                        <p:cTn id="89" dur="500" fill="hold"/>
                                        <p:tgtEl>
                                          <p:spTgt spid="138254"/>
                                        </p:tgtEl>
                                        <p:attrNameLst>
                                          <p:attrName>ppt_x</p:attrName>
                                        </p:attrNameLst>
                                      </p:cBhvr>
                                      <p:tavLst>
                                        <p:tav tm="0">
                                          <p:val>
                                            <p:strVal val="#ppt_x"/>
                                          </p:val>
                                        </p:tav>
                                        <p:tav tm="100000">
                                          <p:val>
                                            <p:strVal val="#ppt_x"/>
                                          </p:val>
                                        </p:tav>
                                      </p:tavLst>
                                    </p:anim>
                                    <p:anim calcmode="lin" valueType="num">
                                      <p:cBhvr additive="base">
                                        <p:cTn id="90" dur="500" fill="hold"/>
                                        <p:tgtEl>
                                          <p:spTgt spid="138254"/>
                                        </p:tgtEl>
                                        <p:attrNameLst>
                                          <p:attrName>ppt_y</p:attrName>
                                        </p:attrNameLst>
                                      </p:cBhvr>
                                      <p:tavLst>
                                        <p:tav tm="0">
                                          <p:val>
                                            <p:strVal val="1+#ppt_h/2"/>
                                          </p:val>
                                        </p:tav>
                                        <p:tav tm="100000">
                                          <p:val>
                                            <p:strVal val="#ppt_y"/>
                                          </p:val>
                                        </p:tav>
                                      </p:tavLst>
                                    </p:anim>
                                  </p:childTnLst>
                                </p:cTn>
                              </p:par>
                              <p:par>
                                <p:cTn id="91" presetID="2" presetClass="entr" presetSubtype="4" fill="hold" grpId="0" nodeType="withEffect">
                                  <p:stCondLst>
                                    <p:cond delay="0"/>
                                  </p:stCondLst>
                                  <p:childTnLst>
                                    <p:set>
                                      <p:cBhvr>
                                        <p:cTn id="92" dur="1" fill="hold">
                                          <p:stCondLst>
                                            <p:cond delay="0"/>
                                          </p:stCondLst>
                                        </p:cTn>
                                        <p:tgtEl>
                                          <p:spTgt spid="138250"/>
                                        </p:tgtEl>
                                        <p:attrNameLst>
                                          <p:attrName>style.visibility</p:attrName>
                                        </p:attrNameLst>
                                      </p:cBhvr>
                                      <p:to>
                                        <p:strVal val="visible"/>
                                      </p:to>
                                    </p:set>
                                    <p:anim calcmode="lin" valueType="num">
                                      <p:cBhvr additive="base">
                                        <p:cTn id="93" dur="500" fill="hold"/>
                                        <p:tgtEl>
                                          <p:spTgt spid="138250"/>
                                        </p:tgtEl>
                                        <p:attrNameLst>
                                          <p:attrName>ppt_x</p:attrName>
                                        </p:attrNameLst>
                                      </p:cBhvr>
                                      <p:tavLst>
                                        <p:tav tm="0">
                                          <p:val>
                                            <p:strVal val="#ppt_x"/>
                                          </p:val>
                                        </p:tav>
                                        <p:tav tm="100000">
                                          <p:val>
                                            <p:strVal val="#ppt_x"/>
                                          </p:val>
                                        </p:tav>
                                      </p:tavLst>
                                    </p:anim>
                                    <p:anim calcmode="lin" valueType="num">
                                      <p:cBhvr additive="base">
                                        <p:cTn id="94" dur="500" fill="hold"/>
                                        <p:tgtEl>
                                          <p:spTgt spid="138250"/>
                                        </p:tgtEl>
                                        <p:attrNameLst>
                                          <p:attrName>ppt_y</p:attrName>
                                        </p:attrNameLst>
                                      </p:cBhvr>
                                      <p:tavLst>
                                        <p:tav tm="0">
                                          <p:val>
                                            <p:strVal val="1+#ppt_h/2"/>
                                          </p:val>
                                        </p:tav>
                                        <p:tav tm="100000">
                                          <p:val>
                                            <p:strVal val="#ppt_y"/>
                                          </p:val>
                                        </p:tav>
                                      </p:tavLst>
                                    </p:anim>
                                  </p:childTnLst>
                                </p:cTn>
                              </p:par>
                              <p:par>
                                <p:cTn id="95" presetID="2" presetClass="entr" presetSubtype="4" fill="hold" grpId="0" nodeType="withEffect">
                                  <p:stCondLst>
                                    <p:cond delay="0"/>
                                  </p:stCondLst>
                                  <p:childTnLst>
                                    <p:set>
                                      <p:cBhvr>
                                        <p:cTn id="96" dur="1" fill="hold">
                                          <p:stCondLst>
                                            <p:cond delay="0"/>
                                          </p:stCondLst>
                                        </p:cTn>
                                        <p:tgtEl>
                                          <p:spTgt spid="138262"/>
                                        </p:tgtEl>
                                        <p:attrNameLst>
                                          <p:attrName>style.visibility</p:attrName>
                                        </p:attrNameLst>
                                      </p:cBhvr>
                                      <p:to>
                                        <p:strVal val="visible"/>
                                      </p:to>
                                    </p:set>
                                    <p:anim calcmode="lin" valueType="num">
                                      <p:cBhvr additive="base">
                                        <p:cTn id="97" dur="500" fill="hold"/>
                                        <p:tgtEl>
                                          <p:spTgt spid="138262"/>
                                        </p:tgtEl>
                                        <p:attrNameLst>
                                          <p:attrName>ppt_x</p:attrName>
                                        </p:attrNameLst>
                                      </p:cBhvr>
                                      <p:tavLst>
                                        <p:tav tm="0">
                                          <p:val>
                                            <p:strVal val="#ppt_x"/>
                                          </p:val>
                                        </p:tav>
                                        <p:tav tm="100000">
                                          <p:val>
                                            <p:strVal val="#ppt_x"/>
                                          </p:val>
                                        </p:tav>
                                      </p:tavLst>
                                    </p:anim>
                                    <p:anim calcmode="lin" valueType="num">
                                      <p:cBhvr additive="base">
                                        <p:cTn id="98" dur="500" fill="hold"/>
                                        <p:tgtEl>
                                          <p:spTgt spid="1382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p:bldP spid="138244" grpId="0"/>
      <p:bldP spid="138245" grpId="0" animBg="1"/>
      <p:bldP spid="138246" grpId="0"/>
      <p:bldP spid="138247" grpId="0" animBg="1"/>
      <p:bldP spid="138248" grpId="0" animBg="1"/>
      <p:bldP spid="138249" grpId="0"/>
      <p:bldP spid="138250" grpId="0" animBg="1"/>
      <p:bldP spid="138251" grpId="0" animBg="1"/>
      <p:bldP spid="138252" grpId="0" animBg="1"/>
      <p:bldP spid="138253" grpId="0" animBg="1"/>
      <p:bldP spid="138254" grpId="0" animBg="1"/>
      <p:bldP spid="138255" grpId="0" animBg="1"/>
      <p:bldP spid="138256" grpId="0" animBg="1"/>
      <p:bldP spid="138257" grpId="0" animBg="1"/>
      <p:bldP spid="138258" grpId="0" animBg="1"/>
      <p:bldP spid="138259" grpId="0" animBg="1"/>
      <p:bldP spid="138260" grpId="0"/>
      <p:bldP spid="138261" grpId="0"/>
      <p:bldP spid="138262" grpId="0"/>
      <p:bldP spid="2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Text Box 3"/>
          <p:cNvSpPr txBox="1">
            <a:spLocks noChangeArrowheads="1"/>
          </p:cNvSpPr>
          <p:nvPr/>
        </p:nvSpPr>
        <p:spPr bwMode="auto">
          <a:xfrm>
            <a:off x="2057400" y="1905001"/>
            <a:ext cx="7620000" cy="461963"/>
          </a:xfrm>
          <a:prstGeom prst="rect">
            <a:avLst/>
          </a:prstGeom>
          <a:noFill/>
          <a:ln w="9525">
            <a:noFill/>
            <a:miter lim="800000"/>
            <a:headEnd/>
            <a:tailEnd/>
          </a:ln>
          <a:effectLst/>
        </p:spPr>
        <p:txBody>
          <a:bodyPr>
            <a:spAutoFit/>
          </a:bodyPr>
          <a:lstStyle/>
          <a:p>
            <a:pPr algn="ctr" eaLnBrk="0" hangingPunct="0">
              <a:spcBef>
                <a:spcPct val="50000"/>
              </a:spcBef>
              <a:defRPr/>
            </a:pPr>
            <a:r>
              <a:rPr lang="pt-BR" sz="2400" b="1" dirty="0">
                <a:effectLst>
                  <a:outerShdw blurRad="38100" dist="38100" dir="2700000" algn="tl">
                    <a:srgbClr val="000000">
                      <a:alpha val="43137"/>
                    </a:srgbClr>
                  </a:outerShdw>
                </a:effectLst>
                <a:latin typeface="Arial" charset="0"/>
                <a:cs typeface="Arial" charset="0"/>
              </a:rPr>
              <a:t>Pontos Pricipais da Contingência</a:t>
            </a:r>
          </a:p>
        </p:txBody>
      </p:sp>
      <p:sp>
        <p:nvSpPr>
          <p:cNvPr id="138246" name="Text Box 6"/>
          <p:cNvSpPr txBox="1">
            <a:spLocks noChangeArrowheads="1"/>
          </p:cNvSpPr>
          <p:nvPr/>
        </p:nvSpPr>
        <p:spPr bwMode="auto">
          <a:xfrm>
            <a:off x="2667001" y="4648201"/>
            <a:ext cx="936625" cy="461963"/>
          </a:xfrm>
          <a:prstGeom prst="rect">
            <a:avLst/>
          </a:prstGeom>
          <a:no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Líder</a:t>
            </a:r>
          </a:p>
        </p:txBody>
      </p:sp>
      <p:sp>
        <p:nvSpPr>
          <p:cNvPr id="138248" name="Text Box 8"/>
          <p:cNvSpPr txBox="1">
            <a:spLocks noChangeArrowheads="1"/>
          </p:cNvSpPr>
          <p:nvPr/>
        </p:nvSpPr>
        <p:spPr bwMode="auto">
          <a:xfrm>
            <a:off x="5638800" y="4648201"/>
            <a:ext cx="1106488" cy="461963"/>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Grupo</a:t>
            </a:r>
          </a:p>
        </p:txBody>
      </p:sp>
      <p:sp>
        <p:nvSpPr>
          <p:cNvPr id="138250" name="Text Box 10"/>
          <p:cNvSpPr txBox="1">
            <a:spLocks noChangeArrowheads="1"/>
          </p:cNvSpPr>
          <p:nvPr/>
        </p:nvSpPr>
        <p:spPr bwMode="auto">
          <a:xfrm>
            <a:off x="8458200" y="4572001"/>
            <a:ext cx="1466850" cy="461963"/>
          </a:xfrm>
          <a:prstGeom prst="rect">
            <a:avLst/>
          </a:prstGeom>
          <a:solidFill>
            <a:schemeClr val="bg1"/>
          </a:solidFill>
          <a:ln w="9525">
            <a:noFill/>
            <a:miter lim="800000"/>
            <a:headEnd/>
            <a:tailEnd/>
          </a:ln>
          <a:effectLst/>
        </p:spPr>
        <p:txBody>
          <a:bodyPr wrap="none">
            <a:spAutoFit/>
          </a:bodyPr>
          <a:lstStyle/>
          <a:p>
            <a:pPr eaLnBrk="0" hangingPunct="0">
              <a:defRPr/>
            </a:pPr>
            <a:r>
              <a:rPr lang="pt-BR" sz="2400" b="1" dirty="0">
                <a:effectLst>
                  <a:outerShdw blurRad="38100" dist="38100" dir="2700000" algn="tl">
                    <a:srgbClr val="000000">
                      <a:alpha val="43137"/>
                    </a:srgbClr>
                  </a:outerShdw>
                </a:effectLst>
                <a:latin typeface="Arial" charset="0"/>
                <a:cs typeface="Arial" charset="0"/>
              </a:rPr>
              <a:t>Situação</a:t>
            </a:r>
          </a:p>
        </p:txBody>
      </p:sp>
      <p:sp>
        <p:nvSpPr>
          <p:cNvPr id="138254" name="Oval 14"/>
          <p:cNvSpPr>
            <a:spLocks noChangeArrowheads="1"/>
          </p:cNvSpPr>
          <p:nvPr/>
        </p:nvSpPr>
        <p:spPr bwMode="auto">
          <a:xfrm>
            <a:off x="7848600" y="4267200"/>
            <a:ext cx="25908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5" name="Oval 15"/>
          <p:cNvSpPr>
            <a:spLocks noChangeArrowheads="1"/>
          </p:cNvSpPr>
          <p:nvPr/>
        </p:nvSpPr>
        <p:spPr bwMode="auto">
          <a:xfrm>
            <a:off x="4800600" y="42672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38256" name="Oval 16"/>
          <p:cNvSpPr>
            <a:spLocks noChangeArrowheads="1"/>
          </p:cNvSpPr>
          <p:nvPr/>
        </p:nvSpPr>
        <p:spPr bwMode="auto">
          <a:xfrm>
            <a:off x="1828800" y="4343400"/>
            <a:ext cx="2667000" cy="1066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17417" name="Rectangle 24"/>
          <p:cNvSpPr>
            <a:spLocks noChangeArrowheads="1"/>
          </p:cNvSpPr>
          <p:nvPr/>
        </p:nvSpPr>
        <p:spPr bwMode="auto">
          <a:xfrm>
            <a:off x="3581401" y="304800"/>
            <a:ext cx="4062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COMPORTAMENTAL</a:t>
            </a:r>
            <a:endParaRPr lang="pt-PT"/>
          </a:p>
        </p:txBody>
      </p:sp>
      <p:sp>
        <p:nvSpPr>
          <p:cNvPr id="26" name="Rounded Rectangle 25"/>
          <p:cNvSpPr/>
          <p:nvPr/>
        </p:nvSpPr>
        <p:spPr>
          <a:xfrm>
            <a:off x="2057400" y="8382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Teoria Situacional (ou </a:t>
            </a:r>
            <a:r>
              <a:rPr lang="pt-PT" sz="2400" b="1" dirty="0" err="1">
                <a:effectLst>
                  <a:outerShdw blurRad="38100" dist="38100" dir="2700000" algn="tl">
                    <a:srgbClr val="000000">
                      <a:alpha val="43137"/>
                    </a:srgbClr>
                  </a:outerShdw>
                </a:effectLst>
              </a:rPr>
              <a:t>Contingencial</a:t>
            </a:r>
            <a:r>
              <a:rPr lang="pt-PT" sz="2400" b="1" dirty="0">
                <a:effectLst>
                  <a:outerShdw blurRad="38100" dist="38100" dir="2700000" algn="tl">
                    <a:srgbClr val="000000">
                      <a:alpha val="43137"/>
                    </a:srgbClr>
                  </a:outerShdw>
                </a:effectLst>
              </a:rPr>
              <a:t>) da Liderança</a:t>
            </a:r>
          </a:p>
        </p:txBody>
      </p:sp>
      <p:cxnSp>
        <p:nvCxnSpPr>
          <p:cNvPr id="29" name="Straight Arrow Connector 28"/>
          <p:cNvCxnSpPr/>
          <p:nvPr/>
        </p:nvCxnSpPr>
        <p:spPr>
          <a:xfrm rot="5400000">
            <a:off x="3771900" y="2705100"/>
            <a:ext cx="1981200" cy="12954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cxnSp>
        <p:nvCxnSpPr>
          <p:cNvPr id="31" name="Straight Arrow Connector 30"/>
          <p:cNvCxnSpPr/>
          <p:nvPr/>
        </p:nvCxnSpPr>
        <p:spPr>
          <a:xfrm rot="16200000" flipH="1">
            <a:off x="4762500" y="3009900"/>
            <a:ext cx="1828800" cy="5334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cxnSp>
        <p:nvCxnSpPr>
          <p:cNvPr id="33" name="Straight Arrow Connector 32"/>
          <p:cNvCxnSpPr/>
          <p:nvPr/>
        </p:nvCxnSpPr>
        <p:spPr>
          <a:xfrm>
            <a:off x="5410200" y="2362200"/>
            <a:ext cx="2819400" cy="1905000"/>
          </a:xfrm>
          <a:prstGeom prst="straightConnector1">
            <a:avLst/>
          </a:prstGeom>
          <a:ln>
            <a:solidFill>
              <a:srgbClr val="C00000"/>
            </a:solidFill>
            <a:tailEnd type="arrow"/>
          </a:ln>
        </p:spPr>
        <p:style>
          <a:lnRef idx="3">
            <a:schemeClr val="accent4"/>
          </a:lnRef>
          <a:fillRef idx="0">
            <a:schemeClr val="accent4"/>
          </a:fillRef>
          <a:effectRef idx="2">
            <a:schemeClr val="accent4"/>
          </a:effectRef>
          <a:fontRef idx="minor">
            <a:schemeClr val="tx1"/>
          </a:fontRef>
        </p:style>
      </p:cxnSp>
    </p:spTree>
    <p:extLst>
      <p:ext uri="{BB962C8B-B14F-4D97-AF65-F5344CB8AC3E}">
        <p14:creationId xmlns:p14="http://schemas.microsoft.com/office/powerpoint/2010/main" val="33840166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8243"/>
                                        </p:tgtEl>
                                        <p:attrNameLst>
                                          <p:attrName>style.visibility</p:attrName>
                                        </p:attrNameLst>
                                      </p:cBhvr>
                                      <p:to>
                                        <p:strVal val="visible"/>
                                      </p:to>
                                    </p:set>
                                    <p:anim calcmode="lin" valueType="num">
                                      <p:cBhvr additive="base">
                                        <p:cTn id="11" dur="500" fill="hold"/>
                                        <p:tgtEl>
                                          <p:spTgt spid="138243"/>
                                        </p:tgtEl>
                                        <p:attrNameLst>
                                          <p:attrName>ppt_x</p:attrName>
                                        </p:attrNameLst>
                                      </p:cBhvr>
                                      <p:tavLst>
                                        <p:tav tm="0">
                                          <p:val>
                                            <p:strVal val="#ppt_x"/>
                                          </p:val>
                                        </p:tav>
                                        <p:tav tm="100000">
                                          <p:val>
                                            <p:strVal val="#ppt_x"/>
                                          </p:val>
                                        </p:tav>
                                      </p:tavLst>
                                    </p:anim>
                                    <p:anim calcmode="lin" valueType="num">
                                      <p:cBhvr additive="base">
                                        <p:cTn id="12" dur="500" fill="hold"/>
                                        <p:tgtEl>
                                          <p:spTgt spid="138243"/>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 calcmode="lin" valueType="num">
                                      <p:cBhvr additive="base">
                                        <p:cTn id="17" dur="500" fill="hold"/>
                                        <p:tgtEl>
                                          <p:spTgt spid="29"/>
                                        </p:tgtEl>
                                        <p:attrNameLst>
                                          <p:attrName>ppt_x</p:attrName>
                                        </p:attrNameLst>
                                      </p:cBhvr>
                                      <p:tavLst>
                                        <p:tav tm="0">
                                          <p:val>
                                            <p:strVal val="#ppt_x"/>
                                          </p:val>
                                        </p:tav>
                                        <p:tav tm="100000">
                                          <p:val>
                                            <p:strVal val="#ppt_x"/>
                                          </p:val>
                                        </p:tav>
                                      </p:tavLst>
                                    </p:anim>
                                    <p:anim calcmode="lin" valueType="num">
                                      <p:cBhvr additive="base">
                                        <p:cTn id="18" dur="500" fill="hold"/>
                                        <p:tgtEl>
                                          <p:spTgt spid="2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38256"/>
                                        </p:tgtEl>
                                        <p:attrNameLst>
                                          <p:attrName>style.visibility</p:attrName>
                                        </p:attrNameLst>
                                      </p:cBhvr>
                                      <p:to>
                                        <p:strVal val="visible"/>
                                      </p:to>
                                    </p:set>
                                    <p:anim calcmode="lin" valueType="num">
                                      <p:cBhvr additive="base">
                                        <p:cTn id="21" dur="500" fill="hold"/>
                                        <p:tgtEl>
                                          <p:spTgt spid="138256"/>
                                        </p:tgtEl>
                                        <p:attrNameLst>
                                          <p:attrName>ppt_x</p:attrName>
                                        </p:attrNameLst>
                                      </p:cBhvr>
                                      <p:tavLst>
                                        <p:tav tm="0">
                                          <p:val>
                                            <p:strVal val="#ppt_x"/>
                                          </p:val>
                                        </p:tav>
                                        <p:tav tm="100000">
                                          <p:val>
                                            <p:strVal val="#ppt_x"/>
                                          </p:val>
                                        </p:tav>
                                      </p:tavLst>
                                    </p:anim>
                                    <p:anim calcmode="lin" valueType="num">
                                      <p:cBhvr additive="base">
                                        <p:cTn id="22" dur="500" fill="hold"/>
                                        <p:tgtEl>
                                          <p:spTgt spid="13825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38246"/>
                                        </p:tgtEl>
                                        <p:attrNameLst>
                                          <p:attrName>style.visibility</p:attrName>
                                        </p:attrNameLst>
                                      </p:cBhvr>
                                      <p:to>
                                        <p:strVal val="visible"/>
                                      </p:to>
                                    </p:set>
                                    <p:anim calcmode="lin" valueType="num">
                                      <p:cBhvr additive="base">
                                        <p:cTn id="25" dur="500" fill="hold"/>
                                        <p:tgtEl>
                                          <p:spTgt spid="138246"/>
                                        </p:tgtEl>
                                        <p:attrNameLst>
                                          <p:attrName>ppt_x</p:attrName>
                                        </p:attrNameLst>
                                      </p:cBhvr>
                                      <p:tavLst>
                                        <p:tav tm="0">
                                          <p:val>
                                            <p:strVal val="#ppt_x"/>
                                          </p:val>
                                        </p:tav>
                                        <p:tav tm="100000">
                                          <p:val>
                                            <p:strVal val="#ppt_x"/>
                                          </p:val>
                                        </p:tav>
                                      </p:tavLst>
                                    </p:anim>
                                    <p:anim calcmode="lin" valueType="num">
                                      <p:cBhvr additive="base">
                                        <p:cTn id="26" dur="500" fill="hold"/>
                                        <p:tgtEl>
                                          <p:spTgt spid="138246"/>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anim calcmode="lin" valueType="num">
                                      <p:cBhvr additive="base">
                                        <p:cTn id="31" dur="500" fill="hold"/>
                                        <p:tgtEl>
                                          <p:spTgt spid="31"/>
                                        </p:tgtEl>
                                        <p:attrNameLst>
                                          <p:attrName>ppt_x</p:attrName>
                                        </p:attrNameLst>
                                      </p:cBhvr>
                                      <p:tavLst>
                                        <p:tav tm="0">
                                          <p:val>
                                            <p:strVal val="#ppt_x"/>
                                          </p:val>
                                        </p:tav>
                                        <p:tav tm="100000">
                                          <p:val>
                                            <p:strVal val="#ppt_x"/>
                                          </p:val>
                                        </p:tav>
                                      </p:tavLst>
                                    </p:anim>
                                    <p:anim calcmode="lin" valueType="num">
                                      <p:cBhvr additive="base">
                                        <p:cTn id="32" dur="500" fill="hold"/>
                                        <p:tgtEl>
                                          <p:spTgt spid="3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38255"/>
                                        </p:tgtEl>
                                        <p:attrNameLst>
                                          <p:attrName>style.visibility</p:attrName>
                                        </p:attrNameLst>
                                      </p:cBhvr>
                                      <p:to>
                                        <p:strVal val="visible"/>
                                      </p:to>
                                    </p:set>
                                    <p:anim calcmode="lin" valueType="num">
                                      <p:cBhvr additive="base">
                                        <p:cTn id="35" dur="500" fill="hold"/>
                                        <p:tgtEl>
                                          <p:spTgt spid="138255"/>
                                        </p:tgtEl>
                                        <p:attrNameLst>
                                          <p:attrName>ppt_x</p:attrName>
                                        </p:attrNameLst>
                                      </p:cBhvr>
                                      <p:tavLst>
                                        <p:tav tm="0">
                                          <p:val>
                                            <p:strVal val="#ppt_x"/>
                                          </p:val>
                                        </p:tav>
                                        <p:tav tm="100000">
                                          <p:val>
                                            <p:strVal val="#ppt_x"/>
                                          </p:val>
                                        </p:tav>
                                      </p:tavLst>
                                    </p:anim>
                                    <p:anim calcmode="lin" valueType="num">
                                      <p:cBhvr additive="base">
                                        <p:cTn id="36" dur="500" fill="hold"/>
                                        <p:tgtEl>
                                          <p:spTgt spid="138255"/>
                                        </p:tgtEl>
                                        <p:attrNameLst>
                                          <p:attrName>ppt_y</p:attrName>
                                        </p:attrNameLst>
                                      </p:cBhvr>
                                      <p:tavLst>
                                        <p:tav tm="0">
                                          <p:val>
                                            <p:strVal val="1+#ppt_h/2"/>
                                          </p:val>
                                        </p:tav>
                                        <p:tav tm="100000">
                                          <p:val>
                                            <p:strVal val="#ppt_y"/>
                                          </p:val>
                                        </p:tav>
                                      </p:tavLst>
                                    </p:anim>
                                  </p:childTnLst>
                                </p:cTn>
                              </p:par>
                              <p:par>
                                <p:cTn id="37" presetID="2" presetClass="entr" presetSubtype="4" fill="hold" grpId="1" nodeType="withEffect">
                                  <p:stCondLst>
                                    <p:cond delay="0"/>
                                  </p:stCondLst>
                                  <p:childTnLst>
                                    <p:set>
                                      <p:cBhvr>
                                        <p:cTn id="38" dur="1" fill="hold">
                                          <p:stCondLst>
                                            <p:cond delay="0"/>
                                          </p:stCondLst>
                                        </p:cTn>
                                        <p:tgtEl>
                                          <p:spTgt spid="138255"/>
                                        </p:tgtEl>
                                        <p:attrNameLst>
                                          <p:attrName>style.visibility</p:attrName>
                                        </p:attrNameLst>
                                      </p:cBhvr>
                                      <p:to>
                                        <p:strVal val="visible"/>
                                      </p:to>
                                    </p:set>
                                    <p:anim calcmode="lin" valueType="num">
                                      <p:cBhvr additive="base">
                                        <p:cTn id="39" dur="500" fill="hold"/>
                                        <p:tgtEl>
                                          <p:spTgt spid="138255"/>
                                        </p:tgtEl>
                                        <p:attrNameLst>
                                          <p:attrName>ppt_x</p:attrName>
                                        </p:attrNameLst>
                                      </p:cBhvr>
                                      <p:tavLst>
                                        <p:tav tm="0">
                                          <p:val>
                                            <p:strVal val="#ppt_x"/>
                                          </p:val>
                                        </p:tav>
                                        <p:tav tm="100000">
                                          <p:val>
                                            <p:strVal val="#ppt_x"/>
                                          </p:val>
                                        </p:tav>
                                      </p:tavLst>
                                    </p:anim>
                                    <p:anim calcmode="lin" valueType="num">
                                      <p:cBhvr additive="base">
                                        <p:cTn id="40" dur="500" fill="hold"/>
                                        <p:tgtEl>
                                          <p:spTgt spid="13825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38248"/>
                                        </p:tgtEl>
                                        <p:attrNameLst>
                                          <p:attrName>style.visibility</p:attrName>
                                        </p:attrNameLst>
                                      </p:cBhvr>
                                      <p:to>
                                        <p:strVal val="visible"/>
                                      </p:to>
                                    </p:set>
                                    <p:anim calcmode="lin" valueType="num">
                                      <p:cBhvr additive="base">
                                        <p:cTn id="43" dur="500" fill="hold"/>
                                        <p:tgtEl>
                                          <p:spTgt spid="138248"/>
                                        </p:tgtEl>
                                        <p:attrNameLst>
                                          <p:attrName>ppt_x</p:attrName>
                                        </p:attrNameLst>
                                      </p:cBhvr>
                                      <p:tavLst>
                                        <p:tav tm="0">
                                          <p:val>
                                            <p:strVal val="#ppt_x"/>
                                          </p:val>
                                        </p:tav>
                                        <p:tav tm="100000">
                                          <p:val>
                                            <p:strVal val="#ppt_x"/>
                                          </p:val>
                                        </p:tav>
                                      </p:tavLst>
                                    </p:anim>
                                    <p:anim calcmode="lin" valueType="num">
                                      <p:cBhvr additive="base">
                                        <p:cTn id="44" dur="500" fill="hold"/>
                                        <p:tgtEl>
                                          <p:spTgt spid="13824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33"/>
                                        </p:tgtEl>
                                        <p:attrNameLst>
                                          <p:attrName>style.visibility</p:attrName>
                                        </p:attrNameLst>
                                      </p:cBhvr>
                                      <p:to>
                                        <p:strVal val="visible"/>
                                      </p:to>
                                    </p:set>
                                    <p:anim calcmode="lin" valueType="num">
                                      <p:cBhvr additive="base">
                                        <p:cTn id="49" dur="500" fill="hold"/>
                                        <p:tgtEl>
                                          <p:spTgt spid="33"/>
                                        </p:tgtEl>
                                        <p:attrNameLst>
                                          <p:attrName>ppt_x</p:attrName>
                                        </p:attrNameLst>
                                      </p:cBhvr>
                                      <p:tavLst>
                                        <p:tav tm="0">
                                          <p:val>
                                            <p:strVal val="#ppt_x"/>
                                          </p:val>
                                        </p:tav>
                                        <p:tav tm="100000">
                                          <p:val>
                                            <p:strVal val="#ppt_x"/>
                                          </p:val>
                                        </p:tav>
                                      </p:tavLst>
                                    </p:anim>
                                    <p:anim calcmode="lin" valueType="num">
                                      <p:cBhvr additive="base">
                                        <p:cTn id="50" dur="500" fill="hold"/>
                                        <p:tgtEl>
                                          <p:spTgt spid="33"/>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138254"/>
                                        </p:tgtEl>
                                        <p:attrNameLst>
                                          <p:attrName>style.visibility</p:attrName>
                                        </p:attrNameLst>
                                      </p:cBhvr>
                                      <p:to>
                                        <p:strVal val="visible"/>
                                      </p:to>
                                    </p:set>
                                    <p:anim calcmode="lin" valueType="num">
                                      <p:cBhvr additive="base">
                                        <p:cTn id="53" dur="500" fill="hold"/>
                                        <p:tgtEl>
                                          <p:spTgt spid="138254"/>
                                        </p:tgtEl>
                                        <p:attrNameLst>
                                          <p:attrName>ppt_x</p:attrName>
                                        </p:attrNameLst>
                                      </p:cBhvr>
                                      <p:tavLst>
                                        <p:tav tm="0">
                                          <p:val>
                                            <p:strVal val="#ppt_x"/>
                                          </p:val>
                                        </p:tav>
                                        <p:tav tm="100000">
                                          <p:val>
                                            <p:strVal val="#ppt_x"/>
                                          </p:val>
                                        </p:tav>
                                      </p:tavLst>
                                    </p:anim>
                                    <p:anim calcmode="lin" valueType="num">
                                      <p:cBhvr additive="base">
                                        <p:cTn id="54" dur="500" fill="hold"/>
                                        <p:tgtEl>
                                          <p:spTgt spid="138254"/>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38250"/>
                                        </p:tgtEl>
                                        <p:attrNameLst>
                                          <p:attrName>style.visibility</p:attrName>
                                        </p:attrNameLst>
                                      </p:cBhvr>
                                      <p:to>
                                        <p:strVal val="visible"/>
                                      </p:to>
                                    </p:set>
                                    <p:anim calcmode="lin" valueType="num">
                                      <p:cBhvr additive="base">
                                        <p:cTn id="57" dur="500" fill="hold"/>
                                        <p:tgtEl>
                                          <p:spTgt spid="138250"/>
                                        </p:tgtEl>
                                        <p:attrNameLst>
                                          <p:attrName>ppt_x</p:attrName>
                                        </p:attrNameLst>
                                      </p:cBhvr>
                                      <p:tavLst>
                                        <p:tav tm="0">
                                          <p:val>
                                            <p:strVal val="#ppt_x"/>
                                          </p:val>
                                        </p:tav>
                                        <p:tav tm="100000">
                                          <p:val>
                                            <p:strVal val="#ppt_x"/>
                                          </p:val>
                                        </p:tav>
                                      </p:tavLst>
                                    </p:anim>
                                    <p:anim calcmode="lin" valueType="num">
                                      <p:cBhvr additive="base">
                                        <p:cTn id="58" dur="500" fill="hold"/>
                                        <p:tgtEl>
                                          <p:spTgt spid="1382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3" grpId="0"/>
      <p:bldP spid="138246" grpId="0"/>
      <p:bldP spid="138248" grpId="0" animBg="1"/>
      <p:bldP spid="138250" grpId="0" animBg="1"/>
      <p:bldP spid="138254" grpId="0" animBg="1"/>
      <p:bldP spid="138255" grpId="0" animBg="1"/>
      <p:bldP spid="138255" grpId="1" animBg="1"/>
      <p:bldP spid="138256" grpId="0" animBg="1"/>
      <p:bldP spid="26"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1524000" y="609600"/>
            <a:ext cx="91440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20000"/>
              </a:spcBef>
            </a:pPr>
            <a:endParaRPr lang="pt-BR" sz="1200" b="1" u="sng">
              <a:solidFill>
                <a:srgbClr val="3333CC"/>
              </a:solidFill>
            </a:endParaRPr>
          </a:p>
          <a:p>
            <a:pPr algn="just" eaLnBrk="1" hangingPunct="1">
              <a:spcBef>
                <a:spcPct val="20000"/>
              </a:spcBef>
            </a:pPr>
            <a:endParaRPr lang="pt-BR" sz="1400" b="1" i="1"/>
          </a:p>
          <a:p>
            <a:pPr eaLnBrk="1" hangingPunct="1">
              <a:spcBef>
                <a:spcPct val="20000"/>
              </a:spcBef>
            </a:pPr>
            <a:endParaRPr lang="pt-BR" sz="2800" b="1"/>
          </a:p>
        </p:txBody>
      </p:sp>
      <p:sp>
        <p:nvSpPr>
          <p:cNvPr id="1327108" name="AutoShape 4"/>
          <p:cNvSpPr>
            <a:spLocks noChangeArrowheads="1"/>
          </p:cNvSpPr>
          <p:nvPr/>
        </p:nvSpPr>
        <p:spPr bwMode="auto">
          <a:xfrm>
            <a:off x="4343400" y="3886201"/>
            <a:ext cx="3581400" cy="1901825"/>
          </a:xfrm>
          <a:prstGeom prst="triangle">
            <a:avLst>
              <a:gd name="adj" fmla="val 50000"/>
            </a:avLst>
          </a:prstGeom>
          <a:solidFill>
            <a:schemeClr val="hlink"/>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Fisiolóficas</a:t>
            </a:r>
          </a:p>
        </p:txBody>
      </p:sp>
      <p:sp>
        <p:nvSpPr>
          <p:cNvPr id="1327109" name="AutoShape 5"/>
          <p:cNvSpPr>
            <a:spLocks noChangeArrowheads="1"/>
          </p:cNvSpPr>
          <p:nvPr/>
        </p:nvSpPr>
        <p:spPr bwMode="auto">
          <a:xfrm>
            <a:off x="4267200" y="3886200"/>
            <a:ext cx="3733800" cy="1371600"/>
          </a:xfrm>
          <a:prstGeom prst="triangle">
            <a:avLst>
              <a:gd name="adj" fmla="val 50463"/>
            </a:avLst>
          </a:prstGeom>
          <a:solidFill>
            <a:srgbClr val="54D485"/>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Segurança</a:t>
            </a:r>
          </a:p>
        </p:txBody>
      </p:sp>
      <p:sp>
        <p:nvSpPr>
          <p:cNvPr id="1327110" name="AutoShape 6"/>
          <p:cNvSpPr>
            <a:spLocks noChangeArrowheads="1"/>
          </p:cNvSpPr>
          <p:nvPr/>
        </p:nvSpPr>
        <p:spPr bwMode="auto">
          <a:xfrm>
            <a:off x="4495800" y="3810000"/>
            <a:ext cx="3352800" cy="1143000"/>
          </a:xfrm>
          <a:prstGeom prst="triangle">
            <a:avLst>
              <a:gd name="adj" fmla="val 50000"/>
            </a:avLst>
          </a:prstGeom>
          <a:solidFill>
            <a:srgbClr val="FFFF00"/>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pt-PT"/>
          </a:p>
          <a:p>
            <a:pPr algn="ctr" eaLnBrk="1" hangingPunct="1"/>
            <a:r>
              <a:rPr lang="pt-PT"/>
              <a:t>Sociais</a:t>
            </a:r>
          </a:p>
        </p:txBody>
      </p:sp>
      <p:sp>
        <p:nvSpPr>
          <p:cNvPr id="18438" name="Rectangle 14"/>
          <p:cNvSpPr>
            <a:spLocks noChangeArrowheads="1"/>
          </p:cNvSpPr>
          <p:nvPr/>
        </p:nvSpPr>
        <p:spPr bwMode="auto">
          <a:xfrm>
            <a:off x="2514600" y="304800"/>
            <a:ext cx="6400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FF0000"/>
                </a:solidFill>
              </a:rPr>
              <a:t>ABORDAGEM COMPOTAMENTAL</a:t>
            </a:r>
            <a:endParaRPr lang="pt-PT"/>
          </a:p>
        </p:txBody>
      </p:sp>
      <p:sp>
        <p:nvSpPr>
          <p:cNvPr id="16" name="Rounded Rectangle 15"/>
          <p:cNvSpPr/>
          <p:nvPr/>
        </p:nvSpPr>
        <p:spPr>
          <a:xfrm>
            <a:off x="2057400" y="10668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400" b="1" dirty="0">
                <a:effectLst>
                  <a:outerShdw blurRad="38100" dist="38100" dir="2700000" algn="tl">
                    <a:srgbClr val="000000">
                      <a:alpha val="43137"/>
                    </a:srgbClr>
                  </a:outerShdw>
                </a:effectLst>
              </a:rPr>
              <a:t>Hierarquia das Necessidades</a:t>
            </a:r>
          </a:p>
          <a:p>
            <a:pPr algn="ctr">
              <a:defRPr/>
            </a:pPr>
            <a:r>
              <a:rPr lang="pt-PT" sz="2400" b="1" dirty="0">
                <a:solidFill>
                  <a:srgbClr val="0070C0"/>
                </a:solidFill>
                <a:effectLst>
                  <a:outerShdw blurRad="38100" dist="38100" dir="2700000" algn="tl">
                    <a:srgbClr val="000000">
                      <a:alpha val="43137"/>
                    </a:srgbClr>
                  </a:outerShdw>
                </a:effectLst>
              </a:rPr>
              <a:t>(Maslow)</a:t>
            </a:r>
          </a:p>
        </p:txBody>
      </p:sp>
      <p:sp>
        <p:nvSpPr>
          <p:cNvPr id="19" name="AutoShape 6"/>
          <p:cNvSpPr>
            <a:spLocks noChangeArrowheads="1"/>
          </p:cNvSpPr>
          <p:nvPr/>
        </p:nvSpPr>
        <p:spPr bwMode="auto">
          <a:xfrm>
            <a:off x="4419600" y="3810000"/>
            <a:ext cx="3505200" cy="914400"/>
          </a:xfrm>
          <a:prstGeom prst="triangle">
            <a:avLst>
              <a:gd name="adj" fmla="val 50000"/>
            </a:avLst>
          </a:prstGeom>
          <a:solidFill>
            <a:srgbClr val="92D050"/>
          </a:solidFill>
          <a:ln w="12700">
            <a:solidFill>
              <a:schemeClr val="tx1"/>
            </a:solidFill>
            <a:miter lim="800000"/>
            <a:headEnd type="none" w="sm" len="sm"/>
            <a:tailEnd type="none" w="sm" len="sm"/>
          </a:ln>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a:t>Estima</a:t>
            </a:r>
          </a:p>
        </p:txBody>
      </p:sp>
      <p:sp>
        <p:nvSpPr>
          <p:cNvPr id="20" name="AutoShape 6"/>
          <p:cNvSpPr>
            <a:spLocks noChangeArrowheads="1"/>
          </p:cNvSpPr>
          <p:nvPr/>
        </p:nvSpPr>
        <p:spPr bwMode="auto">
          <a:xfrm>
            <a:off x="4648200" y="3276600"/>
            <a:ext cx="2971800" cy="990600"/>
          </a:xfrm>
          <a:prstGeom prst="triangle">
            <a:avLst>
              <a:gd name="adj" fmla="val 50000"/>
            </a:avLst>
          </a:prstGeom>
          <a:solidFill>
            <a:schemeClr val="bg1">
              <a:lumMod val="85000"/>
            </a:schemeClr>
          </a:solidFill>
          <a:ln w="12700">
            <a:solidFill>
              <a:schemeClr val="tx1"/>
            </a:solidFill>
            <a:miter lim="800000"/>
            <a:headEnd type="none" w="sm" len="sm"/>
            <a:tailEnd type="none" w="sm" len="sm"/>
          </a:ln>
          <a:effectLst/>
        </p:spPr>
        <p:txBody>
          <a:bodyPr wrap="none" anchor="ctr"/>
          <a:lstStyle/>
          <a:p>
            <a:pPr algn="ctr">
              <a:defRPr/>
            </a:pPr>
            <a:r>
              <a:rPr lang="pt-PT" dirty="0">
                <a:latin typeface="Arial" charset="0"/>
                <a:cs typeface="Arial" charset="0"/>
              </a:rPr>
              <a:t>Auto-</a:t>
            </a:r>
          </a:p>
          <a:p>
            <a:pPr algn="ctr">
              <a:defRPr/>
            </a:pPr>
            <a:r>
              <a:rPr lang="pt-PT" dirty="0">
                <a:latin typeface="Arial" charset="0"/>
                <a:cs typeface="Arial" charset="0"/>
              </a:rPr>
              <a:t>Realização</a:t>
            </a:r>
          </a:p>
        </p:txBody>
      </p:sp>
    </p:spTree>
    <p:extLst>
      <p:ext uri="{BB962C8B-B14F-4D97-AF65-F5344CB8AC3E}">
        <p14:creationId xmlns:p14="http://schemas.microsoft.com/office/powerpoint/2010/main" val="69675487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27108"/>
                                        </p:tgtEl>
                                        <p:attrNameLst>
                                          <p:attrName>style.visibility</p:attrName>
                                        </p:attrNameLst>
                                      </p:cBhvr>
                                      <p:to>
                                        <p:strVal val="visible"/>
                                      </p:to>
                                    </p:set>
                                    <p:anim calcmode="lin" valueType="num">
                                      <p:cBhvr additive="base">
                                        <p:cTn id="13" dur="500" fill="hold"/>
                                        <p:tgtEl>
                                          <p:spTgt spid="1327108"/>
                                        </p:tgtEl>
                                        <p:attrNameLst>
                                          <p:attrName>ppt_x</p:attrName>
                                        </p:attrNameLst>
                                      </p:cBhvr>
                                      <p:tavLst>
                                        <p:tav tm="0">
                                          <p:val>
                                            <p:strVal val="#ppt_x"/>
                                          </p:val>
                                        </p:tav>
                                        <p:tav tm="100000">
                                          <p:val>
                                            <p:strVal val="#ppt_x"/>
                                          </p:val>
                                        </p:tav>
                                      </p:tavLst>
                                    </p:anim>
                                    <p:anim calcmode="lin" valueType="num">
                                      <p:cBhvr additive="base">
                                        <p:cTn id="14" dur="500" fill="hold"/>
                                        <p:tgtEl>
                                          <p:spTgt spid="1327108"/>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27109"/>
                                        </p:tgtEl>
                                        <p:attrNameLst>
                                          <p:attrName>style.visibility</p:attrName>
                                        </p:attrNameLst>
                                      </p:cBhvr>
                                      <p:to>
                                        <p:strVal val="visible"/>
                                      </p:to>
                                    </p:set>
                                    <p:anim calcmode="lin" valueType="num">
                                      <p:cBhvr additive="base">
                                        <p:cTn id="19" dur="500" fill="hold"/>
                                        <p:tgtEl>
                                          <p:spTgt spid="1327109"/>
                                        </p:tgtEl>
                                        <p:attrNameLst>
                                          <p:attrName>ppt_x</p:attrName>
                                        </p:attrNameLst>
                                      </p:cBhvr>
                                      <p:tavLst>
                                        <p:tav tm="0">
                                          <p:val>
                                            <p:strVal val="#ppt_x"/>
                                          </p:val>
                                        </p:tav>
                                        <p:tav tm="100000">
                                          <p:val>
                                            <p:strVal val="#ppt_x"/>
                                          </p:val>
                                        </p:tav>
                                      </p:tavLst>
                                    </p:anim>
                                    <p:anim calcmode="lin" valueType="num">
                                      <p:cBhvr additive="base">
                                        <p:cTn id="20" dur="500" fill="hold"/>
                                        <p:tgtEl>
                                          <p:spTgt spid="1327109"/>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27110"/>
                                        </p:tgtEl>
                                        <p:attrNameLst>
                                          <p:attrName>style.visibility</p:attrName>
                                        </p:attrNameLst>
                                      </p:cBhvr>
                                      <p:to>
                                        <p:strVal val="visible"/>
                                      </p:to>
                                    </p:set>
                                    <p:anim calcmode="lin" valueType="num">
                                      <p:cBhvr additive="base">
                                        <p:cTn id="25" dur="500" fill="hold"/>
                                        <p:tgtEl>
                                          <p:spTgt spid="1327110"/>
                                        </p:tgtEl>
                                        <p:attrNameLst>
                                          <p:attrName>ppt_x</p:attrName>
                                        </p:attrNameLst>
                                      </p:cBhvr>
                                      <p:tavLst>
                                        <p:tav tm="0">
                                          <p:val>
                                            <p:strVal val="#ppt_x"/>
                                          </p:val>
                                        </p:tav>
                                        <p:tav tm="100000">
                                          <p:val>
                                            <p:strVal val="#ppt_x"/>
                                          </p:val>
                                        </p:tav>
                                      </p:tavLst>
                                    </p:anim>
                                    <p:anim calcmode="lin" valueType="num">
                                      <p:cBhvr additive="base">
                                        <p:cTn id="26" dur="500" fill="hold"/>
                                        <p:tgtEl>
                                          <p:spTgt spid="132711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7108" grpId="0" animBg="1"/>
      <p:bldP spid="1327109" grpId="0" animBg="1"/>
      <p:bldP spid="1327110" grpId="0" animBg="1"/>
      <p:bldP spid="16" grpId="0" animBg="1"/>
      <p:bldP spid="19" grpId="0" animBg="1"/>
      <p:bldP spid="20" grpId="0" animBg="1"/>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905000" y="304800"/>
            <a:ext cx="8229600" cy="533400"/>
          </a:xfrm>
        </p:spPr>
        <p:txBody>
          <a:bodyPr/>
          <a:lstStyle/>
          <a:p>
            <a:pPr algn="ctr" eaLnBrk="1" hangingPunct="1">
              <a:defRPr/>
            </a:pPr>
            <a:r>
              <a:rPr lang="pt-PT" sz="2800" b="1" dirty="0">
                <a:solidFill>
                  <a:srgbClr val="0070C0"/>
                </a:solidFill>
                <a:effectLst>
                  <a:outerShdw blurRad="38100" dist="38100" dir="2700000" algn="tl">
                    <a:srgbClr val="000000">
                      <a:alpha val="43137"/>
                    </a:srgbClr>
                  </a:outerShdw>
                </a:effectLst>
              </a:rPr>
              <a:t>ESCOLA NEOCLÁSSICA-3</a:t>
            </a:r>
            <a:endParaRPr lang="en-US" sz="2800" b="1" dirty="0">
              <a:solidFill>
                <a:srgbClr val="0070C0"/>
              </a:solidFill>
              <a:effectLst>
                <a:outerShdw blurRad="38100" dist="38100" dir="2700000" algn="tl">
                  <a:srgbClr val="000000">
                    <a:alpha val="43137"/>
                  </a:srgbClr>
                </a:outerShdw>
              </a:effectLst>
            </a:endParaRPr>
          </a:p>
        </p:txBody>
      </p:sp>
      <p:sp>
        <p:nvSpPr>
          <p:cNvPr id="19459"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819400" y="2514600"/>
            <a:ext cx="6934200" cy="2590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800" b="1" dirty="0">
                <a:solidFill>
                  <a:srgbClr val="C00000"/>
                </a:solidFill>
                <a:effectLst>
                  <a:outerShdw blurRad="38100" dist="38100" dir="2700000" algn="tl">
                    <a:srgbClr val="000000">
                      <a:alpha val="43137"/>
                    </a:srgbClr>
                  </a:outerShdw>
                </a:effectLst>
              </a:rPr>
              <a:t>ABORDAGEM ESTRUTURALISTA</a:t>
            </a:r>
          </a:p>
        </p:txBody>
      </p:sp>
    </p:spTree>
    <p:extLst>
      <p:ext uri="{BB962C8B-B14F-4D97-AF65-F5344CB8AC3E}">
        <p14:creationId xmlns:p14="http://schemas.microsoft.com/office/powerpoint/2010/main" val="2181441580"/>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1981200" y="277814"/>
            <a:ext cx="8229600" cy="788987"/>
          </a:xfrm>
        </p:spPr>
        <p:txBody>
          <a:bodyPr>
            <a:normAutofit fontScale="90000"/>
          </a:bodyPr>
          <a:lstStyle/>
          <a:p>
            <a:pPr algn="ctr"/>
            <a:r>
              <a:rPr lang="pt-PT" sz="2800" b="1">
                <a:solidFill>
                  <a:srgbClr val="7030A0"/>
                </a:solidFill>
              </a:rPr>
              <a:t>   INTRODUÇÃO</a:t>
            </a:r>
            <a:r>
              <a:rPr lang="pt-PT" sz="3200" b="1">
                <a:solidFill>
                  <a:srgbClr val="7030A0"/>
                </a:solidFill>
              </a:rPr>
              <a:t/>
            </a:r>
            <a:br>
              <a:rPr lang="pt-PT" sz="3200" b="1">
                <a:solidFill>
                  <a:srgbClr val="7030A0"/>
                </a:solidFill>
              </a:rPr>
            </a:br>
            <a:endParaRPr lang="pt-PT" sz="3200" b="1">
              <a:solidFill>
                <a:srgbClr val="7030A0"/>
              </a:solidFill>
            </a:endParaRPr>
          </a:p>
        </p:txBody>
      </p:sp>
      <p:sp>
        <p:nvSpPr>
          <p:cNvPr id="20483" name="Content Placeholder 2"/>
          <p:cNvSpPr>
            <a:spLocks noGrp="1"/>
          </p:cNvSpPr>
          <p:nvPr>
            <p:ph idx="1"/>
          </p:nvPr>
        </p:nvSpPr>
        <p:spPr>
          <a:xfrm>
            <a:off x="1981200" y="1143000"/>
            <a:ext cx="8534400" cy="5029200"/>
          </a:xfrm>
        </p:spPr>
        <p:txBody>
          <a:bodyPr/>
          <a:lstStyle/>
          <a:p>
            <a:pPr algn="just">
              <a:buFont typeface="Wingdings" panose="05000000000000000000" pitchFamily="2" charset="2"/>
              <a:buNone/>
            </a:pPr>
            <a:r>
              <a:rPr lang="pt-PT" sz="1800"/>
              <a:t>     </a:t>
            </a:r>
          </a:p>
          <a:p>
            <a:pPr algn="just">
              <a:buFont typeface="Wingdings" panose="05000000000000000000" pitchFamily="2" charset="2"/>
              <a:buNone/>
            </a:pPr>
            <a:r>
              <a:rPr lang="pt-PT" sz="1800"/>
              <a:t>    </a:t>
            </a:r>
            <a:r>
              <a:rPr lang="pt-PT" sz="2400"/>
              <a:t>O </a:t>
            </a:r>
            <a:r>
              <a:rPr lang="pt-PT" sz="2400" b="1">
                <a:solidFill>
                  <a:srgbClr val="C00000"/>
                </a:solidFill>
              </a:rPr>
              <a:t>estruturalismo</a:t>
            </a:r>
            <a:r>
              <a:rPr lang="pt-PT" sz="2400"/>
              <a:t> só por si não pode ser considerado uma teoria com inovações conceptuais sobre administração das organizações, mas sim, deve considerá-lo a </a:t>
            </a:r>
            <a:r>
              <a:rPr lang="pt-PT" sz="2400">
                <a:solidFill>
                  <a:srgbClr val="7030A0"/>
                </a:solidFill>
              </a:rPr>
              <a:t>forma organizada de analisar os mesmos problemas já estudados e analisados nas abordagens anteriores de forma fragmentada, a partir das </a:t>
            </a:r>
            <a:r>
              <a:rPr lang="pt-PT" sz="2400">
                <a:solidFill>
                  <a:srgbClr val="FF0000"/>
                </a:solidFill>
              </a:rPr>
              <a:t>críticas feitas aos </a:t>
            </a:r>
            <a:r>
              <a:rPr lang="pt-PT" sz="2400" i="1">
                <a:solidFill>
                  <a:srgbClr val="FF0000"/>
                </a:solidFill>
              </a:rPr>
              <a:t>behavioristas</a:t>
            </a:r>
            <a:r>
              <a:rPr lang="pt-PT" sz="2400">
                <a:solidFill>
                  <a:srgbClr val="7030A0"/>
                </a:solidFill>
              </a:rPr>
              <a:t> </a:t>
            </a:r>
            <a:r>
              <a:rPr lang="pt-PT" sz="2400"/>
              <a:t>sobre a </a:t>
            </a:r>
            <a:r>
              <a:rPr lang="pt-PT" sz="2400" b="1">
                <a:solidFill>
                  <a:srgbClr val="C00000"/>
                </a:solidFill>
              </a:rPr>
              <a:t>visão parcial</a:t>
            </a:r>
            <a:r>
              <a:rPr lang="pt-PT" sz="2400"/>
              <a:t> dos elementos que compunham a </a:t>
            </a:r>
            <a:r>
              <a:rPr lang="pt-PT" sz="2400" b="1">
                <a:solidFill>
                  <a:srgbClr val="0070C0"/>
                </a:solidFill>
              </a:rPr>
              <a:t>organização formal e informal</a:t>
            </a:r>
            <a:r>
              <a:rPr lang="pt-PT" sz="2400"/>
              <a:t>.</a:t>
            </a:r>
          </a:p>
          <a:p>
            <a:pPr algn="just">
              <a:buFont typeface="Wingdings" panose="05000000000000000000" pitchFamily="2" charset="2"/>
              <a:buNone/>
            </a:pPr>
            <a:r>
              <a:rPr lang="pt-PT" sz="2400"/>
              <a:t> </a:t>
            </a:r>
          </a:p>
          <a:p>
            <a:pPr algn="just">
              <a:buFont typeface="Wingdings" panose="05000000000000000000" pitchFamily="2" charset="2"/>
              <a:buNone/>
            </a:pPr>
            <a:r>
              <a:rPr lang="pt-PT" sz="2400"/>
              <a:t>    Esta é uma </a:t>
            </a:r>
            <a:r>
              <a:rPr lang="pt-PT" sz="2400" b="1">
                <a:solidFill>
                  <a:srgbClr val="00B050"/>
                </a:solidFill>
              </a:rPr>
              <a:t>abordagem evolutiva</a:t>
            </a:r>
            <a:r>
              <a:rPr lang="pt-PT" sz="2400">
                <a:solidFill>
                  <a:srgbClr val="00B050"/>
                </a:solidFill>
              </a:rPr>
              <a:t> </a:t>
            </a:r>
            <a:r>
              <a:rPr lang="pt-PT" sz="2400"/>
              <a:t>que se desenvolveu por meio de críticas e erros detectados das abordagens anteriores pertencentes às escolas </a:t>
            </a:r>
            <a:r>
              <a:rPr lang="pt-PT" sz="2400">
                <a:solidFill>
                  <a:srgbClr val="FF0000"/>
                </a:solidFill>
              </a:rPr>
              <a:t>clássica</a:t>
            </a:r>
            <a:r>
              <a:rPr lang="pt-PT" sz="2400"/>
              <a:t> e </a:t>
            </a:r>
            <a:r>
              <a:rPr lang="pt-PT" sz="2400">
                <a:solidFill>
                  <a:srgbClr val="0066CC"/>
                </a:solidFill>
              </a:rPr>
              <a:t>neoclássica</a:t>
            </a:r>
            <a:r>
              <a:rPr lang="pt-PT" sz="2400"/>
              <a:t>.</a:t>
            </a:r>
          </a:p>
          <a:p>
            <a:pPr algn="just">
              <a:buFont typeface="Wingdings" panose="05000000000000000000" pitchFamily="2" charset="2"/>
              <a:buNone/>
            </a:pPr>
            <a:endParaRPr lang="pt-PT" sz="1800"/>
          </a:p>
          <a:p>
            <a:endParaRPr lang="pt-PT" sz="1400"/>
          </a:p>
        </p:txBody>
      </p:sp>
    </p:spTree>
    <p:extLst>
      <p:ext uri="{BB962C8B-B14F-4D97-AF65-F5344CB8AC3E}">
        <p14:creationId xmlns:p14="http://schemas.microsoft.com/office/powerpoint/2010/main" val="29444666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algn="ctr"/>
            <a:r>
              <a:rPr lang="pt-PT" sz="2400"/>
              <a:t>               </a:t>
            </a:r>
            <a:br>
              <a:rPr lang="pt-PT" sz="2400"/>
            </a:br>
            <a:r>
              <a:rPr lang="pt-PT" sz="2400"/>
              <a:t>                  </a:t>
            </a:r>
            <a:r>
              <a:rPr lang="pt-PT" sz="2400" b="1">
                <a:solidFill>
                  <a:srgbClr val="C00000"/>
                </a:solidFill>
              </a:rPr>
              <a:t>PRINCIPAIS TIPOS DE ESTRUTURALISMO</a:t>
            </a:r>
          </a:p>
        </p:txBody>
      </p:sp>
      <p:sp>
        <p:nvSpPr>
          <p:cNvPr id="3" name="Content Placeholder 2"/>
          <p:cNvSpPr>
            <a:spLocks noGrp="1"/>
          </p:cNvSpPr>
          <p:nvPr>
            <p:ph idx="1"/>
          </p:nvPr>
        </p:nvSpPr>
        <p:spPr>
          <a:xfrm>
            <a:off x="1981200" y="1447801"/>
            <a:ext cx="8534400" cy="4683125"/>
          </a:xfrm>
        </p:spPr>
        <p:txBody>
          <a:bodyPr/>
          <a:lstStyle/>
          <a:p>
            <a:pPr>
              <a:buFont typeface="Wingdings" panose="05000000000000000000" pitchFamily="2" charset="2"/>
              <a:buNone/>
              <a:defRPr/>
            </a:pPr>
            <a:r>
              <a:rPr lang="pt-PT" sz="1800" dirty="0"/>
              <a:t>    </a:t>
            </a:r>
          </a:p>
          <a:p>
            <a:pPr algn="just">
              <a:buFont typeface="Wingdings" panose="05000000000000000000" pitchFamily="2" charset="2"/>
              <a:buNone/>
              <a:defRPr/>
            </a:pPr>
            <a:r>
              <a:rPr lang="pt-PT" sz="1800" dirty="0"/>
              <a:t>     </a:t>
            </a:r>
            <a:r>
              <a:rPr lang="pt-PT" sz="2000" dirty="0"/>
              <a:t>Segundo </a:t>
            </a:r>
            <a:r>
              <a:rPr lang="pt-PT" sz="2000" b="1" dirty="0"/>
              <a:t>Eva Lakatos </a:t>
            </a:r>
            <a:r>
              <a:rPr lang="pt-PT" sz="2000" dirty="0"/>
              <a:t>(1997), o </a:t>
            </a:r>
            <a:r>
              <a:rPr lang="pt-PT" sz="2000" b="1" dirty="0">
                <a:solidFill>
                  <a:srgbClr val="C00000"/>
                </a:solidFill>
              </a:rPr>
              <a:t>estruturalismo</a:t>
            </a:r>
            <a:r>
              <a:rPr lang="pt-PT" sz="2000" dirty="0"/>
              <a:t> como </a:t>
            </a:r>
            <a:r>
              <a:rPr lang="pt-PT" sz="2000" b="1" dirty="0"/>
              <a:t>corrente de pensamento da administração das organizações</a:t>
            </a:r>
            <a:r>
              <a:rPr lang="pt-PT" sz="2000" dirty="0"/>
              <a:t> </a:t>
            </a:r>
            <a:r>
              <a:rPr lang="pt-PT" sz="2000" dirty="0">
                <a:solidFill>
                  <a:srgbClr val="00B050"/>
                </a:solidFill>
              </a:rPr>
              <a:t>surge e ressurge em várias épocas do desenvolvimento das civilizações humanas</a:t>
            </a:r>
            <a:r>
              <a:rPr lang="pt-PT" sz="2000" dirty="0"/>
              <a:t>, dividindo-se em </a:t>
            </a:r>
            <a:r>
              <a:rPr lang="pt-PT" sz="2000" b="1" dirty="0">
                <a:solidFill>
                  <a:srgbClr val="FF0000"/>
                </a:solidFill>
              </a:rPr>
              <a:t>quatro grupos principais</a:t>
            </a:r>
            <a:r>
              <a:rPr lang="pt-PT" sz="2000" dirty="0"/>
              <a:t>, nomeadamente:</a:t>
            </a:r>
          </a:p>
          <a:p>
            <a:pPr algn="just">
              <a:buFont typeface="Wingdings" panose="05000000000000000000" pitchFamily="2" charset="2"/>
              <a:buNone/>
              <a:defRPr/>
            </a:pPr>
            <a:endParaRPr lang="pt-PT" sz="1800" dirty="0"/>
          </a:p>
          <a:p>
            <a:pPr marL="1357312" lvl="3" indent="-342900" algn="just">
              <a:buFont typeface="+mj-lt"/>
              <a:buAutoNum type="arabicPeriod"/>
              <a:defRPr/>
            </a:pPr>
            <a:r>
              <a:rPr lang="pt-PT" b="1" dirty="0">
                <a:solidFill>
                  <a:srgbClr val="0066CC"/>
                </a:solidFill>
              </a:rPr>
              <a:t>Estruturalismo abstracto</a:t>
            </a:r>
            <a:r>
              <a:rPr lang="pt-PT" dirty="0"/>
              <a:t>, de Lévi-Strauss;</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C00000"/>
                </a:solidFill>
              </a:rPr>
              <a:t>Estruturalismo concreto</a:t>
            </a:r>
            <a:r>
              <a:rPr lang="pt-PT" dirty="0"/>
              <a:t>, de Radclyffe-Brown e Gurvitch;</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92D050"/>
                </a:solidFill>
              </a:rPr>
              <a:t>Estruturalismo fenomenológico</a:t>
            </a:r>
            <a:r>
              <a:rPr lang="pt-PT" dirty="0"/>
              <a:t>, de Max Weber;</a:t>
            </a:r>
          </a:p>
          <a:p>
            <a:pPr marL="1357312" lvl="3" indent="-342900" algn="just">
              <a:buFont typeface="+mj-lt"/>
              <a:buAutoNum type="arabicPeriod"/>
              <a:defRPr/>
            </a:pPr>
            <a:endParaRPr lang="pt-PT" dirty="0"/>
          </a:p>
          <a:p>
            <a:pPr marL="1357312" lvl="3" indent="-342900" algn="just">
              <a:buFont typeface="+mj-lt"/>
              <a:buAutoNum type="arabicPeriod"/>
              <a:defRPr/>
            </a:pPr>
            <a:r>
              <a:rPr lang="pt-PT" b="1" dirty="0">
                <a:solidFill>
                  <a:srgbClr val="FFC000"/>
                </a:solidFill>
              </a:rPr>
              <a:t>Estruturalismo de dialéctico</a:t>
            </a:r>
            <a:r>
              <a:rPr lang="pt-PT" dirty="0"/>
              <a:t>, de Karl Max.</a:t>
            </a:r>
          </a:p>
          <a:p>
            <a:pPr>
              <a:defRPr/>
            </a:pPr>
            <a:endParaRPr lang="pt-PT" sz="1800" dirty="0"/>
          </a:p>
        </p:txBody>
      </p:sp>
    </p:spTree>
    <p:extLst>
      <p:ext uri="{BB962C8B-B14F-4D97-AF65-F5344CB8AC3E}">
        <p14:creationId xmlns:p14="http://schemas.microsoft.com/office/powerpoint/2010/main" val="70787488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1981200" y="277814"/>
            <a:ext cx="8229600" cy="712787"/>
          </a:xfrm>
        </p:spPr>
        <p:txBody>
          <a:bodyPr/>
          <a:lstStyle/>
          <a:p>
            <a:pPr algn="ctr"/>
            <a:r>
              <a:rPr lang="pt-PT" sz="2800" b="1"/>
              <a:t>PRINCIPAIS CARACTERÍSTICAS</a:t>
            </a:r>
          </a:p>
        </p:txBody>
      </p:sp>
      <p:sp>
        <p:nvSpPr>
          <p:cNvPr id="3" name="Content Placeholder 2"/>
          <p:cNvSpPr>
            <a:spLocks noGrp="1"/>
          </p:cNvSpPr>
          <p:nvPr>
            <p:ph idx="1"/>
          </p:nvPr>
        </p:nvSpPr>
        <p:spPr>
          <a:xfrm>
            <a:off x="1981200" y="1600201"/>
            <a:ext cx="8534400" cy="4530725"/>
          </a:xfrm>
        </p:spPr>
        <p:txBody>
          <a:bodyPr/>
          <a:lstStyle/>
          <a:p>
            <a:pPr algn="just">
              <a:buFont typeface="Wingdings" panose="05000000000000000000" pitchFamily="2" charset="2"/>
              <a:buNone/>
              <a:defRPr/>
            </a:pPr>
            <a:r>
              <a:rPr lang="pt-PT" sz="1800" dirty="0"/>
              <a:t>     Segundo Lakatos (1997), as </a:t>
            </a:r>
            <a:r>
              <a:rPr lang="pt-PT" sz="1800" b="1" dirty="0"/>
              <a:t>principais características do estruturalismo</a:t>
            </a:r>
            <a:r>
              <a:rPr lang="pt-PT" sz="1800" dirty="0"/>
              <a:t> baseiam-se em </a:t>
            </a:r>
            <a:r>
              <a:rPr lang="pt-PT" sz="1800" b="1" dirty="0">
                <a:solidFill>
                  <a:srgbClr val="FF0000"/>
                </a:solidFill>
              </a:rPr>
              <a:t>três conceitos fundamentais</a:t>
            </a:r>
            <a:r>
              <a:rPr lang="pt-PT" sz="1800" dirty="0"/>
              <a:t>, nomeadamente:</a:t>
            </a:r>
          </a:p>
          <a:p>
            <a:pPr lvl="2" algn="just">
              <a:buFont typeface="+mj-lt"/>
              <a:buAutoNum type="arabicPeriod"/>
              <a:defRPr/>
            </a:pPr>
            <a:r>
              <a:rPr lang="pt-PT" sz="1800" b="1" dirty="0">
                <a:solidFill>
                  <a:srgbClr val="00B0F0"/>
                </a:solidFill>
              </a:rPr>
              <a:t>Homem organizacional</a:t>
            </a:r>
            <a:r>
              <a:rPr lang="pt-PT" sz="1800" dirty="0"/>
              <a:t>, caracterizado por ao longo da sua vida pertencer a uma multiplicidade e tipologias de organizações.</a:t>
            </a:r>
          </a:p>
          <a:p>
            <a:pPr lvl="2" algn="just">
              <a:buFont typeface="+mj-lt"/>
              <a:buAutoNum type="arabicPeriod"/>
              <a:defRPr/>
            </a:pPr>
            <a:r>
              <a:rPr lang="pt-PT" sz="1800" b="1" dirty="0">
                <a:solidFill>
                  <a:srgbClr val="C00000"/>
                </a:solidFill>
              </a:rPr>
              <a:t>Inevitabilidade de conflitos laborais na organização</a:t>
            </a:r>
            <a:r>
              <a:rPr lang="pt-PT" sz="1800" dirty="0"/>
              <a:t>, significa que o conflito despoletado entre os diferentes grupos envolvidos na organização é um processo social fundamental, que decorre tanto do sentido de propriedade, como dos meios de produção e controle da produtividade. </a:t>
            </a:r>
          </a:p>
          <a:p>
            <a:pPr lvl="2" algn="just">
              <a:buFont typeface="+mj-lt"/>
              <a:buAutoNum type="arabicPeriod"/>
              <a:defRPr/>
            </a:pPr>
            <a:r>
              <a:rPr lang="pt-PT" sz="1800" b="1" dirty="0">
                <a:solidFill>
                  <a:srgbClr val="7030A0"/>
                </a:solidFill>
              </a:rPr>
              <a:t>Incentivos mistos</a:t>
            </a:r>
            <a:r>
              <a:rPr lang="pt-PT" sz="1800" dirty="0"/>
              <a:t>, a necessidade de aplicar os dois tipos de incentivos, monetários e morais, porque considerar apenas a monetarização dos incentivos deixa de lado importantes factores psicossociais, que por si só não correspondem à situação real do trabalhador para sua motivação e desempenho na organização.</a:t>
            </a:r>
          </a:p>
          <a:p>
            <a:pPr>
              <a:defRPr/>
            </a:pPr>
            <a:endParaRPr lang="pt-PT" sz="1800" dirty="0"/>
          </a:p>
        </p:txBody>
      </p:sp>
    </p:spTree>
    <p:extLst>
      <p:ext uri="{BB962C8B-B14F-4D97-AF65-F5344CB8AC3E}">
        <p14:creationId xmlns:p14="http://schemas.microsoft.com/office/powerpoint/2010/main" val="10505130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1981200" y="277814"/>
            <a:ext cx="8229600" cy="712787"/>
          </a:xfrm>
        </p:spPr>
        <p:txBody>
          <a:bodyPr/>
          <a:lstStyle/>
          <a:p>
            <a:pPr algn="ctr"/>
            <a:r>
              <a:rPr lang="pt-PT" sz="2800" b="1">
                <a:solidFill>
                  <a:srgbClr val="C00000"/>
                </a:solidFill>
              </a:rPr>
              <a:t>PRINCIPAL PRECURSOR</a:t>
            </a:r>
          </a:p>
        </p:txBody>
      </p:sp>
      <p:sp>
        <p:nvSpPr>
          <p:cNvPr id="23555" name="Content Placeholder 2"/>
          <p:cNvSpPr>
            <a:spLocks noGrp="1"/>
          </p:cNvSpPr>
          <p:nvPr>
            <p:ph idx="1"/>
          </p:nvPr>
        </p:nvSpPr>
        <p:spPr>
          <a:xfrm>
            <a:off x="1752600" y="1295400"/>
            <a:ext cx="8763000" cy="5562600"/>
          </a:xfrm>
        </p:spPr>
        <p:txBody>
          <a:bodyPr/>
          <a:lstStyle/>
          <a:p>
            <a:pPr algn="just">
              <a:buFont typeface="Wingdings" panose="05000000000000000000" pitchFamily="2" charset="2"/>
              <a:buNone/>
            </a:pPr>
            <a:r>
              <a:rPr lang="pt-PT" sz="1600" b="1"/>
              <a:t>      </a:t>
            </a:r>
            <a:r>
              <a:rPr lang="pt-PT" sz="1800" b="1"/>
              <a:t>Amitai Etzioni</a:t>
            </a:r>
            <a:r>
              <a:rPr lang="pt-PT" sz="1800"/>
              <a:t> (1961), sociólogo e Professor da Universidade de Columbia, nos Estados Unidos da América, é considerado no seio dos cientistas da escola neo-clássica como sendo o </a:t>
            </a:r>
            <a:r>
              <a:rPr lang="pt-PT" sz="1800" b="1"/>
              <a:t>principal precursor</a:t>
            </a:r>
            <a:r>
              <a:rPr lang="pt-PT" sz="1800"/>
              <a:t> da </a:t>
            </a:r>
            <a:r>
              <a:rPr lang="pt-PT" sz="1800" b="1">
                <a:solidFill>
                  <a:srgbClr val="C00000"/>
                </a:solidFill>
              </a:rPr>
              <a:t>abordagem estruturalista</a:t>
            </a:r>
            <a:r>
              <a:rPr lang="pt-PT" sz="1800"/>
              <a:t>, porque foi ele que mais se destacou no </a:t>
            </a:r>
            <a:r>
              <a:rPr lang="pt-PT" sz="1800" b="1"/>
              <a:t>ressurgimento do</a:t>
            </a:r>
            <a:r>
              <a:rPr lang="pt-PT" sz="1800" b="1" i="1"/>
              <a:t> </a:t>
            </a:r>
            <a:r>
              <a:rPr lang="pt-PT" sz="1800" b="1" i="1">
                <a:solidFill>
                  <a:srgbClr val="FF0000"/>
                </a:solidFill>
              </a:rPr>
              <a:t>estruturalismo</a:t>
            </a:r>
            <a:r>
              <a:rPr lang="pt-PT" sz="1800" b="1" i="1"/>
              <a:t> como corrente de pensamento da administração</a:t>
            </a:r>
            <a:r>
              <a:rPr lang="pt-PT" sz="1800" b="1"/>
              <a:t> das organizações</a:t>
            </a:r>
            <a:r>
              <a:rPr lang="pt-PT" sz="1800"/>
              <a:t> ao desenvolver um trabalho de pesquisa em que resultou na classificação das organizações modernas em diferentes tipologias usando </a:t>
            </a:r>
            <a:r>
              <a:rPr lang="pt-PT" sz="1800" b="1"/>
              <a:t>estudos comparativos da</a:t>
            </a:r>
            <a:r>
              <a:rPr lang="pt-PT" sz="1800"/>
              <a:t> </a:t>
            </a:r>
            <a:r>
              <a:rPr lang="pt-PT" sz="1800" b="1"/>
              <a:t>autoridade e do controlo do poder </a:t>
            </a:r>
            <a:r>
              <a:rPr lang="pt-PT" sz="1800"/>
              <a:t>pelos gestores e administradores dentro das empresas multinacionais, com intuito de dominar o mercado do comércio internacional de bens e serviços mais valiosos e cotados a nível mundial. </a:t>
            </a:r>
          </a:p>
          <a:p>
            <a:pPr algn="just">
              <a:buFont typeface="Wingdings" panose="05000000000000000000" pitchFamily="2" charset="2"/>
              <a:buNone/>
            </a:pPr>
            <a:endParaRPr lang="pt-PT" sz="1800"/>
          </a:p>
          <a:p>
            <a:pPr algn="just">
              <a:buFont typeface="Wingdings" panose="05000000000000000000" pitchFamily="2" charset="2"/>
              <a:buNone/>
            </a:pPr>
            <a:r>
              <a:rPr lang="pt-PT" sz="1800"/>
              <a:t>      Em </a:t>
            </a:r>
            <a:r>
              <a:rPr lang="pt-PT" sz="1800" b="1"/>
              <a:t>1961</a:t>
            </a:r>
            <a:r>
              <a:rPr lang="pt-PT" sz="1800"/>
              <a:t>, Etzioni publicou uma obra intitulada “</a:t>
            </a:r>
            <a:r>
              <a:rPr lang="pt-PT" sz="1800" b="1"/>
              <a:t>Uma Análise Comparativa das Organizações Complexas</a:t>
            </a:r>
            <a:r>
              <a:rPr lang="pt-PT" sz="1800"/>
              <a:t>”, onde fez a classificação das organizações com base na </a:t>
            </a:r>
            <a:r>
              <a:rPr lang="pt-PT" sz="1800">
                <a:solidFill>
                  <a:srgbClr val="FF0000"/>
                </a:solidFill>
              </a:rPr>
              <a:t>disposição da sua estrutura organizacional </a:t>
            </a:r>
            <a:r>
              <a:rPr lang="pt-PT" sz="1800"/>
              <a:t>em </a:t>
            </a:r>
            <a:r>
              <a:rPr lang="pt-PT" sz="1800" b="1">
                <a:solidFill>
                  <a:srgbClr val="00B050"/>
                </a:solidFill>
              </a:rPr>
              <a:t>simples</a:t>
            </a:r>
            <a:r>
              <a:rPr lang="pt-PT" sz="1800" b="1"/>
              <a:t> </a:t>
            </a:r>
            <a:r>
              <a:rPr lang="pt-PT" sz="1800"/>
              <a:t>e</a:t>
            </a:r>
            <a:r>
              <a:rPr lang="pt-PT" sz="1800" b="1"/>
              <a:t> </a:t>
            </a:r>
            <a:r>
              <a:rPr lang="pt-PT" sz="1800" b="1">
                <a:solidFill>
                  <a:srgbClr val="0066CC"/>
                </a:solidFill>
              </a:rPr>
              <a:t>complexa</a:t>
            </a:r>
            <a:r>
              <a:rPr lang="pt-PT" sz="1800"/>
              <a:t>. </a:t>
            </a:r>
          </a:p>
          <a:p>
            <a:pPr algn="just">
              <a:buFont typeface="Wingdings" panose="05000000000000000000" pitchFamily="2" charset="2"/>
              <a:buNone/>
            </a:pPr>
            <a:endParaRPr lang="pt-PT" sz="1800"/>
          </a:p>
          <a:p>
            <a:pPr algn="just">
              <a:buFont typeface="Wingdings" panose="05000000000000000000" pitchFamily="2" charset="2"/>
              <a:buNone/>
            </a:pPr>
            <a:r>
              <a:rPr lang="pt-PT" sz="1800"/>
              <a:t>      Em </a:t>
            </a:r>
            <a:r>
              <a:rPr lang="pt-PT" sz="1800" b="1"/>
              <a:t>1964</a:t>
            </a:r>
            <a:r>
              <a:rPr lang="pt-PT" sz="1800"/>
              <a:t>, o mesmo autor publicou uma outra obra intitulada “</a:t>
            </a:r>
            <a:r>
              <a:rPr lang="pt-PT" sz="1800" b="1"/>
              <a:t>Organizações Modernas</a:t>
            </a:r>
            <a:r>
              <a:rPr lang="pt-PT" sz="1800"/>
              <a:t>”, onde definiu a </a:t>
            </a:r>
            <a:r>
              <a:rPr lang="pt-PT" sz="1800" i="1"/>
              <a:t>organização como um organismo</a:t>
            </a:r>
            <a:r>
              <a:rPr lang="pt-PT" sz="1800"/>
              <a:t> </a:t>
            </a:r>
            <a:r>
              <a:rPr lang="pt-PT" sz="1800" i="1"/>
              <a:t>orientado para um objectivo comum e limitado</a:t>
            </a:r>
            <a:r>
              <a:rPr lang="pt-PT" sz="1800"/>
              <a:t>. Nessa obra, Etzioni discute a questão da </a:t>
            </a:r>
            <a:r>
              <a:rPr lang="pt-PT" sz="1800" b="1">
                <a:solidFill>
                  <a:srgbClr val="0066CC"/>
                </a:solidFill>
              </a:rPr>
              <a:t>organização do conhecimento</a:t>
            </a:r>
            <a:r>
              <a:rPr lang="pt-PT" sz="1800"/>
              <a:t>, sua </a:t>
            </a:r>
            <a:r>
              <a:rPr lang="pt-PT" sz="1800" b="1">
                <a:solidFill>
                  <a:srgbClr val="0066CC"/>
                </a:solidFill>
              </a:rPr>
              <a:t>tipologia </a:t>
            </a:r>
            <a:r>
              <a:rPr lang="pt-PT" sz="1800">
                <a:solidFill>
                  <a:srgbClr val="0066CC"/>
                </a:solidFill>
              </a:rPr>
              <a:t>e </a:t>
            </a:r>
            <a:r>
              <a:rPr lang="pt-PT" sz="1800" b="1">
                <a:solidFill>
                  <a:srgbClr val="0066CC"/>
                </a:solidFill>
              </a:rPr>
              <a:t>aplicações</a:t>
            </a:r>
            <a:r>
              <a:rPr lang="pt-PT" sz="1800"/>
              <a:t>. </a:t>
            </a:r>
          </a:p>
        </p:txBody>
      </p:sp>
    </p:spTree>
    <p:extLst>
      <p:ext uri="{BB962C8B-B14F-4D97-AF65-F5344CB8AC3E}">
        <p14:creationId xmlns:p14="http://schemas.microsoft.com/office/powerpoint/2010/main" val="164855435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1981200" y="304801"/>
            <a:ext cx="8229600" cy="1139825"/>
          </a:xfrm>
        </p:spPr>
        <p:txBody>
          <a:bodyPr/>
          <a:lstStyle/>
          <a:p>
            <a:pPr algn="ctr"/>
            <a:r>
              <a:rPr lang="pt-PT" sz="2800" b="1"/>
              <a:t>PRINCIPAL TESE</a:t>
            </a:r>
          </a:p>
        </p:txBody>
      </p:sp>
      <p:sp>
        <p:nvSpPr>
          <p:cNvPr id="24579" name="Content Placeholder 2"/>
          <p:cNvSpPr>
            <a:spLocks noGrp="1"/>
          </p:cNvSpPr>
          <p:nvPr>
            <p:ph idx="1"/>
          </p:nvPr>
        </p:nvSpPr>
        <p:spPr>
          <a:xfrm>
            <a:off x="1828800" y="914400"/>
            <a:ext cx="8610600" cy="4953000"/>
          </a:xfrm>
        </p:spPr>
        <p:txBody>
          <a:bodyPr/>
          <a:lstStyle/>
          <a:p>
            <a:pPr algn="just">
              <a:buFont typeface="Wingdings" panose="05000000000000000000" pitchFamily="2" charset="2"/>
              <a:buNone/>
            </a:pPr>
            <a:r>
              <a:rPr lang="pt-PT" sz="1800" b="1"/>
              <a:t>    </a:t>
            </a:r>
            <a:r>
              <a:rPr lang="pt-PT" sz="2000" b="1"/>
              <a:t> </a:t>
            </a:r>
          </a:p>
          <a:p>
            <a:pPr algn="just">
              <a:buFont typeface="Wingdings" panose="05000000000000000000" pitchFamily="2" charset="2"/>
              <a:buNone/>
            </a:pPr>
            <a:r>
              <a:rPr lang="pt-PT" sz="2000" b="1"/>
              <a:t>     Amitai Etzioni</a:t>
            </a:r>
            <a:r>
              <a:rPr lang="pt-PT" sz="2000"/>
              <a:t>, na sua tese contribuiu para a primeira classificação das organizações em </a:t>
            </a:r>
            <a:r>
              <a:rPr lang="pt-PT" sz="2000" b="1"/>
              <a:t>três categorias</a:t>
            </a:r>
            <a:r>
              <a:rPr lang="pt-PT" sz="2000"/>
              <a:t>, nomeadamente:</a:t>
            </a:r>
          </a:p>
          <a:p>
            <a:pPr lvl="2" algn="just">
              <a:buFont typeface="Garamond" panose="02020404030301010803" pitchFamily="18" charset="0"/>
              <a:buAutoNum type="arabicPeriod"/>
            </a:pPr>
            <a:r>
              <a:rPr lang="pt-PT" sz="1800" b="1">
                <a:solidFill>
                  <a:srgbClr val="FF0000"/>
                </a:solidFill>
              </a:rPr>
              <a:t>Organizações especializadas</a:t>
            </a:r>
            <a:r>
              <a:rPr lang="pt-PT" sz="1800"/>
              <a:t>, que desenvolvem actividades que requerem alto nível de especialização do pessoal baseando-se no domínio da técnica;</a:t>
            </a:r>
          </a:p>
          <a:p>
            <a:pPr lvl="2" algn="just">
              <a:buFont typeface="Garamond" panose="02020404030301010803" pitchFamily="18" charset="0"/>
              <a:buAutoNum type="arabicPeriod"/>
            </a:pPr>
            <a:r>
              <a:rPr lang="pt-PT" sz="1800" b="1">
                <a:solidFill>
                  <a:srgbClr val="00B050"/>
                </a:solidFill>
              </a:rPr>
              <a:t>Organizações não-especializadas</a:t>
            </a:r>
            <a:r>
              <a:rPr lang="pt-PT" sz="1800"/>
              <a:t>, que desenvolvem actividades relacionadas directamente com a produção de bens baseando-se na definição clara de objectivos específicos, metas e controlo da produção, em quantidade e qualidade;</a:t>
            </a:r>
          </a:p>
          <a:p>
            <a:pPr lvl="2" algn="just">
              <a:buFont typeface="Garamond" panose="02020404030301010803" pitchFamily="18" charset="0"/>
              <a:buAutoNum type="arabicPeriod"/>
            </a:pPr>
            <a:r>
              <a:rPr lang="pt-PT" sz="1800" b="1">
                <a:solidFill>
                  <a:srgbClr val="00B0F0"/>
                </a:solidFill>
              </a:rPr>
              <a:t>Organizações de prestação de serviços</a:t>
            </a:r>
            <a:r>
              <a:rPr lang="pt-PT" sz="1800"/>
              <a:t>, que realizam actividades predominantemente de prestação de serviços, vinculadas por contratos permanentes ou temporários, com função principal de assessoria ou pesquisa.</a:t>
            </a:r>
          </a:p>
          <a:p>
            <a:pPr>
              <a:buFont typeface="Wingdings" panose="05000000000000000000" pitchFamily="2" charset="2"/>
              <a:buNone/>
            </a:pPr>
            <a:endParaRPr lang="pt-PT" sz="1800"/>
          </a:p>
          <a:p>
            <a:endParaRPr lang="pt-PT" sz="1800"/>
          </a:p>
        </p:txBody>
      </p:sp>
    </p:spTree>
    <p:extLst>
      <p:ext uri="{BB962C8B-B14F-4D97-AF65-F5344CB8AC3E}">
        <p14:creationId xmlns:p14="http://schemas.microsoft.com/office/powerpoint/2010/main" val="394504437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5"/>
            <a:ext cx="10791423" cy="5752340"/>
          </a:xfrm>
        </p:spPr>
        <p:txBody>
          <a:bodyPr>
            <a:normAutofit/>
          </a:bodyPr>
          <a:lstStyle/>
          <a:p>
            <a:r>
              <a:rPr lang="pt-PT" b="1" dirty="0" smtClean="0"/>
              <a:t> </a:t>
            </a:r>
            <a:r>
              <a:rPr lang="pt-PT" sz="2500" b="1" dirty="0">
                <a:latin typeface="Garamond" panose="02020404030301010803" pitchFamily="18" charset="0"/>
              </a:rPr>
              <a:t>TESE </a:t>
            </a:r>
            <a:r>
              <a:rPr lang="pt-BR" sz="3000" dirty="0">
                <a:latin typeface="Garamond" panose="02020404030301010803" pitchFamily="18" charset="0"/>
              </a:rPr>
              <a:t/>
            </a:r>
            <a:br>
              <a:rPr lang="pt-BR" sz="3000" dirty="0">
                <a:latin typeface="Garamond" panose="02020404030301010803" pitchFamily="18" charset="0"/>
              </a:rPr>
            </a:br>
            <a:r>
              <a:rPr lang="pt-PT" dirty="0"/>
              <a:t> </a:t>
            </a:r>
            <a:r>
              <a:rPr lang="pt-BR" dirty="0"/>
              <a:t/>
            </a:r>
            <a:br>
              <a:rPr lang="pt-BR" dirty="0"/>
            </a:br>
            <a:r>
              <a:rPr lang="pt-PT" sz="2800" dirty="0">
                <a:latin typeface="Garamond" panose="02020404030301010803" pitchFamily="18" charset="0"/>
              </a:rPr>
              <a:t>Segundo Armstrong (1996), os cientistas clássicos </a:t>
            </a:r>
            <a:r>
              <a:rPr lang="pt-PT" sz="2800" dirty="0" err="1">
                <a:latin typeface="Garamond" panose="02020404030301010803" pitchFamily="18" charset="0"/>
              </a:rPr>
              <a:t>Fayol</a:t>
            </a:r>
            <a:r>
              <a:rPr lang="pt-PT" sz="2800" dirty="0">
                <a:latin typeface="Garamond" panose="02020404030301010803" pitchFamily="18" charset="0"/>
              </a:rPr>
              <a:t> (1916), </a:t>
            </a:r>
            <a:r>
              <a:rPr lang="pt-PT" sz="2800" dirty="0" smtClean="0">
                <a:latin typeface="Garamond" panose="02020404030301010803" pitchFamily="18" charset="0"/>
              </a:rPr>
              <a:t>Taylor(1911</a:t>
            </a:r>
            <a:r>
              <a:rPr lang="pt-PT" sz="2800" dirty="0">
                <a:latin typeface="Garamond" panose="02020404030301010803" pitchFamily="18" charset="0"/>
              </a:rPr>
              <a:t>) e </a:t>
            </a:r>
            <a:r>
              <a:rPr lang="pt-PT" sz="2800" dirty="0" err="1">
                <a:latin typeface="Garamond" panose="02020404030301010803" pitchFamily="18" charset="0"/>
              </a:rPr>
              <a:t>Urwick</a:t>
            </a:r>
            <a:r>
              <a:rPr lang="pt-PT" sz="2800" dirty="0">
                <a:latin typeface="Garamond" panose="02020404030301010803" pitchFamily="18" charset="0"/>
              </a:rPr>
              <a:t> (1947) acreditavam na </a:t>
            </a:r>
            <a:r>
              <a:rPr lang="pt-PT" sz="2800" b="1" dirty="0">
                <a:latin typeface="Garamond" panose="02020404030301010803" pitchFamily="18" charset="0"/>
              </a:rPr>
              <a:t>tese da escola clássica</a:t>
            </a:r>
            <a:r>
              <a:rPr lang="pt-PT" sz="2800" dirty="0">
                <a:latin typeface="Garamond" panose="02020404030301010803" pitchFamily="18" charset="0"/>
              </a:rPr>
              <a:t> de que para uma organização funcionar eficientemente deve ter </a:t>
            </a:r>
            <a:r>
              <a:rPr lang="pt-PT" sz="2800" i="1" dirty="0">
                <a:latin typeface="Garamond" panose="02020404030301010803" pitchFamily="18" charset="0"/>
              </a:rPr>
              <a:t>controlo, ordem e </a:t>
            </a:r>
            <a:r>
              <a:rPr lang="pt-PT" sz="2800" i="1" dirty="0" smtClean="0">
                <a:latin typeface="Garamond" panose="02020404030301010803" pitchFamily="18" charset="0"/>
              </a:rPr>
              <a:t>formalidades normativas </a:t>
            </a:r>
            <a:r>
              <a:rPr lang="pt-PT" sz="2800" i="1" dirty="0">
                <a:latin typeface="Garamond" panose="02020404030301010803" pitchFamily="18" charset="0"/>
              </a:rPr>
              <a:t>ou normas e procedimentos legais</a:t>
            </a: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33683031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2818" name="Group 2"/>
          <p:cNvGraphicFramePr>
            <a:graphicFrameLocks noGrp="1"/>
          </p:cNvGraphicFramePr>
          <p:nvPr/>
        </p:nvGraphicFramePr>
        <p:xfrm>
          <a:off x="1981200" y="457200"/>
          <a:ext cx="8153400" cy="960438"/>
        </p:xfrm>
        <a:graphic>
          <a:graphicData uri="http://schemas.openxmlformats.org/drawingml/2006/table">
            <a:tbl>
              <a:tblPr/>
              <a:tblGrid>
                <a:gridCol w="8153400"/>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800" b="1" i="0" u="none" strike="noStrike" cap="none" normalizeH="0" baseline="0" dirty="0" smtClean="0">
                          <a:ln>
                            <a:noFill/>
                          </a:ln>
                          <a:solidFill>
                            <a:srgbClr val="FF0000"/>
                          </a:solidFill>
                          <a:effectLst/>
                          <a:latin typeface="Arial" charset="0"/>
                          <a:cs typeface="Arial" charset="0"/>
                        </a:rPr>
                        <a:t>ABORDAGEM ESTRUTURALISTA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rPr>
                        <a:t>Colaboradores</a:t>
                      </a:r>
                      <a:endParaRPr kumimoji="0" lang="pt-PT"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tr>
            </a:tbl>
          </a:graphicData>
        </a:graphic>
      </p:graphicFrame>
      <p:sp>
        <p:nvSpPr>
          <p:cNvPr id="68618" name="Rectangle 10"/>
          <p:cNvSpPr>
            <a:spLocks noChangeArrowheads="1"/>
          </p:cNvSpPr>
          <p:nvPr/>
        </p:nvSpPr>
        <p:spPr bwMode="auto">
          <a:xfrm>
            <a:off x="1981200" y="2209800"/>
            <a:ext cx="19812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Lévy Strauss</a:t>
            </a:r>
          </a:p>
        </p:txBody>
      </p:sp>
      <p:sp>
        <p:nvSpPr>
          <p:cNvPr id="68619" name="Rectangle 11"/>
          <p:cNvSpPr>
            <a:spLocks noChangeArrowheads="1"/>
          </p:cNvSpPr>
          <p:nvPr/>
        </p:nvSpPr>
        <p:spPr bwMode="auto">
          <a:xfrm>
            <a:off x="1905000" y="3124200"/>
            <a:ext cx="2057400" cy="33528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Abstracto:</a:t>
            </a:r>
            <a:r>
              <a:rPr lang="pt-PT">
                <a:solidFill>
                  <a:srgbClr val="0000FF"/>
                </a:solidFill>
                <a:latin typeface="Verdana" panose="020B0604030504040204" pitchFamily="34" charset="0"/>
              </a:rPr>
              <a:t> </a:t>
            </a:r>
            <a:r>
              <a:rPr lang="pt-PT" b="1">
                <a:latin typeface="Verdana" panose="020B0604030504040204" pitchFamily="34" charset="0"/>
              </a:rPr>
              <a:t>Estrutura como construção abstracta de modelos para representar a realidade empírica</a:t>
            </a:r>
            <a:r>
              <a:rPr lang="pt-PT">
                <a:latin typeface="Verdana" panose="020B0604030504040204" pitchFamily="34" charset="0"/>
              </a:rPr>
              <a:t> </a:t>
            </a:r>
          </a:p>
        </p:txBody>
      </p:sp>
      <p:sp>
        <p:nvSpPr>
          <p:cNvPr id="68620" name="Rectangle 12"/>
          <p:cNvSpPr>
            <a:spLocks noChangeArrowheads="1"/>
          </p:cNvSpPr>
          <p:nvPr/>
        </p:nvSpPr>
        <p:spPr bwMode="auto">
          <a:xfrm>
            <a:off x="4343400" y="2286000"/>
            <a:ext cx="2209800" cy="6223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Gurwitch e Radcliff-Brown</a:t>
            </a:r>
          </a:p>
        </p:txBody>
      </p:sp>
      <p:sp>
        <p:nvSpPr>
          <p:cNvPr id="68621" name="Rectangle 13"/>
          <p:cNvSpPr>
            <a:spLocks noChangeArrowheads="1"/>
          </p:cNvSpPr>
          <p:nvPr/>
        </p:nvSpPr>
        <p:spPr bwMode="auto">
          <a:xfrm>
            <a:off x="4267200" y="3048000"/>
            <a:ext cx="2286000" cy="3505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Concreto:</a:t>
            </a:r>
          </a:p>
          <a:p>
            <a:pPr algn="ctr"/>
            <a:r>
              <a:rPr lang="pt-PT" b="1">
                <a:latin typeface="Verdana" panose="020B0604030504040204" pitchFamily="34" charset="0"/>
              </a:rPr>
              <a:t>Estrutura como conjunto de relações sociais num dado momento</a:t>
            </a:r>
            <a:endParaRPr lang="pt-PT" b="1">
              <a:solidFill>
                <a:srgbClr val="0000FF"/>
              </a:solidFill>
              <a:latin typeface="Verdana" panose="020B0604030504040204" pitchFamily="34" charset="0"/>
            </a:endParaRPr>
          </a:p>
          <a:p>
            <a:pPr algn="ctr"/>
            <a:endParaRPr lang="pt-PT" b="1">
              <a:solidFill>
                <a:srgbClr val="0000FF"/>
              </a:solidFill>
              <a:latin typeface="Verdana" panose="020B0604030504040204" pitchFamily="34" charset="0"/>
            </a:endParaRPr>
          </a:p>
        </p:txBody>
      </p:sp>
      <p:sp>
        <p:nvSpPr>
          <p:cNvPr id="68622" name="Rectangle 16"/>
          <p:cNvSpPr>
            <a:spLocks noChangeArrowheads="1"/>
          </p:cNvSpPr>
          <p:nvPr/>
        </p:nvSpPr>
        <p:spPr bwMode="auto">
          <a:xfrm>
            <a:off x="6934200" y="2286000"/>
            <a:ext cx="3200400" cy="6096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Karl Max:</a:t>
            </a:r>
          </a:p>
        </p:txBody>
      </p:sp>
      <p:sp>
        <p:nvSpPr>
          <p:cNvPr id="68623" name="Rectangle 17"/>
          <p:cNvSpPr>
            <a:spLocks noChangeArrowheads="1"/>
          </p:cNvSpPr>
          <p:nvPr/>
        </p:nvSpPr>
        <p:spPr bwMode="auto">
          <a:xfrm>
            <a:off x="6934200" y="3048000"/>
            <a:ext cx="3200400" cy="3429000"/>
          </a:xfrm>
          <a:prstGeom prst="rect">
            <a:avLst/>
          </a:prstGeom>
          <a:solidFill>
            <a:srgbClr val="FFFF99"/>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pt-PT" b="1">
                <a:solidFill>
                  <a:srgbClr val="0000FF"/>
                </a:solidFill>
                <a:latin typeface="Verdana" panose="020B0604030504040204" pitchFamily="34" charset="0"/>
              </a:rPr>
              <a:t>Estruturalismo Dialético</a:t>
            </a:r>
            <a:r>
              <a:rPr lang="pt-PT">
                <a:solidFill>
                  <a:srgbClr val="0000FF"/>
                </a:solidFill>
                <a:latin typeface="Verdana" panose="020B0604030504040204" pitchFamily="34" charset="0"/>
              </a:rPr>
              <a:t>:</a:t>
            </a:r>
          </a:p>
          <a:p>
            <a:pPr algn="ctr"/>
            <a:r>
              <a:rPr lang="pt-PT" b="1">
                <a:latin typeface="Verdana" panose="020B0604030504040204" pitchFamily="34" charset="0"/>
              </a:rPr>
              <a:t>Estrutura como constituída de partes que, ao longo do desenvolvimento do todo, se descobrem, se diferenciam e, de uma forma dialéctica, ganham autonomia umas sobre as outras...</a:t>
            </a:r>
          </a:p>
        </p:txBody>
      </p:sp>
      <p:sp>
        <p:nvSpPr>
          <p:cNvPr id="68624" name="AutoShape 16"/>
          <p:cNvSpPr>
            <a:spLocks noChangeArrowheads="1"/>
          </p:cNvSpPr>
          <p:nvPr/>
        </p:nvSpPr>
        <p:spPr bwMode="auto">
          <a:xfrm>
            <a:off x="2667000" y="14478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8625" name="AutoShape 17"/>
          <p:cNvSpPr>
            <a:spLocks noChangeArrowheads="1"/>
          </p:cNvSpPr>
          <p:nvPr/>
        </p:nvSpPr>
        <p:spPr bwMode="auto">
          <a:xfrm>
            <a:off x="5181600" y="15240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
        <p:nvSpPr>
          <p:cNvPr id="68626" name="AutoShape 18"/>
          <p:cNvSpPr>
            <a:spLocks noChangeArrowheads="1"/>
          </p:cNvSpPr>
          <p:nvPr/>
        </p:nvSpPr>
        <p:spPr bwMode="auto">
          <a:xfrm>
            <a:off x="7239000" y="1524000"/>
            <a:ext cx="304800" cy="609600"/>
          </a:xfrm>
          <a:prstGeom prst="downArrow">
            <a:avLst>
              <a:gd name="adj1" fmla="val 50000"/>
              <a:gd name="adj2" fmla="val 5000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13623089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8624"/>
                                        </p:tgtEl>
                                        <p:attrNameLst>
                                          <p:attrName>style.visibility</p:attrName>
                                        </p:attrNameLst>
                                      </p:cBhvr>
                                      <p:to>
                                        <p:strVal val="visible"/>
                                      </p:to>
                                    </p:set>
                                    <p:anim calcmode="lin" valueType="num">
                                      <p:cBhvr additive="base">
                                        <p:cTn id="7" dur="500" fill="hold"/>
                                        <p:tgtEl>
                                          <p:spTgt spid="68624"/>
                                        </p:tgtEl>
                                        <p:attrNameLst>
                                          <p:attrName>ppt_x</p:attrName>
                                        </p:attrNameLst>
                                      </p:cBhvr>
                                      <p:tavLst>
                                        <p:tav tm="0">
                                          <p:val>
                                            <p:strVal val="#ppt_x"/>
                                          </p:val>
                                        </p:tav>
                                        <p:tav tm="100000">
                                          <p:val>
                                            <p:strVal val="#ppt_x"/>
                                          </p:val>
                                        </p:tav>
                                      </p:tavLst>
                                    </p:anim>
                                    <p:anim calcmode="lin" valueType="num">
                                      <p:cBhvr additive="base">
                                        <p:cTn id="8" dur="500" fill="hold"/>
                                        <p:tgtEl>
                                          <p:spTgt spid="6862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8618"/>
                                        </p:tgtEl>
                                        <p:attrNameLst>
                                          <p:attrName>style.visibility</p:attrName>
                                        </p:attrNameLst>
                                      </p:cBhvr>
                                      <p:to>
                                        <p:strVal val="visible"/>
                                      </p:to>
                                    </p:set>
                                    <p:anim calcmode="lin" valueType="num">
                                      <p:cBhvr additive="base">
                                        <p:cTn id="11" dur="500" fill="hold"/>
                                        <p:tgtEl>
                                          <p:spTgt spid="68618"/>
                                        </p:tgtEl>
                                        <p:attrNameLst>
                                          <p:attrName>ppt_x</p:attrName>
                                        </p:attrNameLst>
                                      </p:cBhvr>
                                      <p:tavLst>
                                        <p:tav tm="0">
                                          <p:val>
                                            <p:strVal val="#ppt_x"/>
                                          </p:val>
                                        </p:tav>
                                        <p:tav tm="100000">
                                          <p:val>
                                            <p:strVal val="#ppt_x"/>
                                          </p:val>
                                        </p:tav>
                                      </p:tavLst>
                                    </p:anim>
                                    <p:anim calcmode="lin" valueType="num">
                                      <p:cBhvr additive="base">
                                        <p:cTn id="12" dur="500" fill="hold"/>
                                        <p:tgtEl>
                                          <p:spTgt spid="68618"/>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8619"/>
                                        </p:tgtEl>
                                        <p:attrNameLst>
                                          <p:attrName>style.visibility</p:attrName>
                                        </p:attrNameLst>
                                      </p:cBhvr>
                                      <p:to>
                                        <p:strVal val="visible"/>
                                      </p:to>
                                    </p:set>
                                    <p:anim calcmode="lin" valueType="num">
                                      <p:cBhvr additive="base">
                                        <p:cTn id="15" dur="500" fill="hold"/>
                                        <p:tgtEl>
                                          <p:spTgt spid="68619"/>
                                        </p:tgtEl>
                                        <p:attrNameLst>
                                          <p:attrName>ppt_x</p:attrName>
                                        </p:attrNameLst>
                                      </p:cBhvr>
                                      <p:tavLst>
                                        <p:tav tm="0">
                                          <p:val>
                                            <p:strVal val="#ppt_x"/>
                                          </p:val>
                                        </p:tav>
                                        <p:tav tm="100000">
                                          <p:val>
                                            <p:strVal val="#ppt_x"/>
                                          </p:val>
                                        </p:tav>
                                      </p:tavLst>
                                    </p:anim>
                                    <p:anim calcmode="lin" valueType="num">
                                      <p:cBhvr additive="base">
                                        <p:cTn id="16" dur="500" fill="hold"/>
                                        <p:tgtEl>
                                          <p:spTgt spid="6861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8625"/>
                                        </p:tgtEl>
                                        <p:attrNameLst>
                                          <p:attrName>style.visibility</p:attrName>
                                        </p:attrNameLst>
                                      </p:cBhvr>
                                      <p:to>
                                        <p:strVal val="visible"/>
                                      </p:to>
                                    </p:set>
                                    <p:anim calcmode="lin" valueType="num">
                                      <p:cBhvr additive="base">
                                        <p:cTn id="21" dur="500" fill="hold"/>
                                        <p:tgtEl>
                                          <p:spTgt spid="68625"/>
                                        </p:tgtEl>
                                        <p:attrNameLst>
                                          <p:attrName>ppt_x</p:attrName>
                                        </p:attrNameLst>
                                      </p:cBhvr>
                                      <p:tavLst>
                                        <p:tav tm="0">
                                          <p:val>
                                            <p:strVal val="#ppt_x"/>
                                          </p:val>
                                        </p:tav>
                                        <p:tav tm="100000">
                                          <p:val>
                                            <p:strVal val="#ppt_x"/>
                                          </p:val>
                                        </p:tav>
                                      </p:tavLst>
                                    </p:anim>
                                    <p:anim calcmode="lin" valueType="num">
                                      <p:cBhvr additive="base">
                                        <p:cTn id="22" dur="500" fill="hold"/>
                                        <p:tgtEl>
                                          <p:spTgt spid="68625"/>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8620"/>
                                        </p:tgtEl>
                                        <p:attrNameLst>
                                          <p:attrName>style.visibility</p:attrName>
                                        </p:attrNameLst>
                                      </p:cBhvr>
                                      <p:to>
                                        <p:strVal val="visible"/>
                                      </p:to>
                                    </p:set>
                                    <p:anim calcmode="lin" valueType="num">
                                      <p:cBhvr additive="base">
                                        <p:cTn id="25" dur="500" fill="hold"/>
                                        <p:tgtEl>
                                          <p:spTgt spid="68620"/>
                                        </p:tgtEl>
                                        <p:attrNameLst>
                                          <p:attrName>ppt_x</p:attrName>
                                        </p:attrNameLst>
                                      </p:cBhvr>
                                      <p:tavLst>
                                        <p:tav tm="0">
                                          <p:val>
                                            <p:strVal val="#ppt_x"/>
                                          </p:val>
                                        </p:tav>
                                        <p:tav tm="100000">
                                          <p:val>
                                            <p:strVal val="#ppt_x"/>
                                          </p:val>
                                        </p:tav>
                                      </p:tavLst>
                                    </p:anim>
                                    <p:anim calcmode="lin" valueType="num">
                                      <p:cBhvr additive="base">
                                        <p:cTn id="26" dur="500" fill="hold"/>
                                        <p:tgtEl>
                                          <p:spTgt spid="68620"/>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8621"/>
                                        </p:tgtEl>
                                        <p:attrNameLst>
                                          <p:attrName>style.visibility</p:attrName>
                                        </p:attrNameLst>
                                      </p:cBhvr>
                                      <p:to>
                                        <p:strVal val="visible"/>
                                      </p:to>
                                    </p:set>
                                    <p:anim calcmode="lin" valueType="num">
                                      <p:cBhvr additive="base">
                                        <p:cTn id="29" dur="500" fill="hold"/>
                                        <p:tgtEl>
                                          <p:spTgt spid="68621"/>
                                        </p:tgtEl>
                                        <p:attrNameLst>
                                          <p:attrName>ppt_x</p:attrName>
                                        </p:attrNameLst>
                                      </p:cBhvr>
                                      <p:tavLst>
                                        <p:tav tm="0">
                                          <p:val>
                                            <p:strVal val="#ppt_x"/>
                                          </p:val>
                                        </p:tav>
                                        <p:tav tm="100000">
                                          <p:val>
                                            <p:strVal val="#ppt_x"/>
                                          </p:val>
                                        </p:tav>
                                      </p:tavLst>
                                    </p:anim>
                                    <p:anim calcmode="lin" valueType="num">
                                      <p:cBhvr additive="base">
                                        <p:cTn id="30" dur="500" fill="hold"/>
                                        <p:tgtEl>
                                          <p:spTgt spid="68621"/>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8626"/>
                                        </p:tgtEl>
                                        <p:attrNameLst>
                                          <p:attrName>style.visibility</p:attrName>
                                        </p:attrNameLst>
                                      </p:cBhvr>
                                      <p:to>
                                        <p:strVal val="visible"/>
                                      </p:to>
                                    </p:set>
                                    <p:anim calcmode="lin" valueType="num">
                                      <p:cBhvr additive="base">
                                        <p:cTn id="35" dur="500" fill="hold"/>
                                        <p:tgtEl>
                                          <p:spTgt spid="68626"/>
                                        </p:tgtEl>
                                        <p:attrNameLst>
                                          <p:attrName>ppt_x</p:attrName>
                                        </p:attrNameLst>
                                      </p:cBhvr>
                                      <p:tavLst>
                                        <p:tav tm="0">
                                          <p:val>
                                            <p:strVal val="#ppt_x"/>
                                          </p:val>
                                        </p:tav>
                                        <p:tav tm="100000">
                                          <p:val>
                                            <p:strVal val="#ppt_x"/>
                                          </p:val>
                                        </p:tav>
                                      </p:tavLst>
                                    </p:anim>
                                    <p:anim calcmode="lin" valueType="num">
                                      <p:cBhvr additive="base">
                                        <p:cTn id="36" dur="500" fill="hold"/>
                                        <p:tgtEl>
                                          <p:spTgt spid="6862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8622"/>
                                        </p:tgtEl>
                                        <p:attrNameLst>
                                          <p:attrName>style.visibility</p:attrName>
                                        </p:attrNameLst>
                                      </p:cBhvr>
                                      <p:to>
                                        <p:strVal val="visible"/>
                                      </p:to>
                                    </p:set>
                                    <p:anim calcmode="lin" valueType="num">
                                      <p:cBhvr additive="base">
                                        <p:cTn id="39" dur="500" fill="hold"/>
                                        <p:tgtEl>
                                          <p:spTgt spid="68622"/>
                                        </p:tgtEl>
                                        <p:attrNameLst>
                                          <p:attrName>ppt_x</p:attrName>
                                        </p:attrNameLst>
                                      </p:cBhvr>
                                      <p:tavLst>
                                        <p:tav tm="0">
                                          <p:val>
                                            <p:strVal val="#ppt_x"/>
                                          </p:val>
                                        </p:tav>
                                        <p:tav tm="100000">
                                          <p:val>
                                            <p:strVal val="#ppt_x"/>
                                          </p:val>
                                        </p:tav>
                                      </p:tavLst>
                                    </p:anim>
                                    <p:anim calcmode="lin" valueType="num">
                                      <p:cBhvr additive="base">
                                        <p:cTn id="40" dur="500" fill="hold"/>
                                        <p:tgtEl>
                                          <p:spTgt spid="68622"/>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8623"/>
                                        </p:tgtEl>
                                        <p:attrNameLst>
                                          <p:attrName>style.visibility</p:attrName>
                                        </p:attrNameLst>
                                      </p:cBhvr>
                                      <p:to>
                                        <p:strVal val="visible"/>
                                      </p:to>
                                    </p:set>
                                    <p:anim calcmode="lin" valueType="num">
                                      <p:cBhvr additive="base">
                                        <p:cTn id="43" dur="500" fill="hold"/>
                                        <p:tgtEl>
                                          <p:spTgt spid="68623"/>
                                        </p:tgtEl>
                                        <p:attrNameLst>
                                          <p:attrName>ppt_x</p:attrName>
                                        </p:attrNameLst>
                                      </p:cBhvr>
                                      <p:tavLst>
                                        <p:tav tm="0">
                                          <p:val>
                                            <p:strVal val="#ppt_x"/>
                                          </p:val>
                                        </p:tav>
                                        <p:tav tm="100000">
                                          <p:val>
                                            <p:strVal val="#ppt_x"/>
                                          </p:val>
                                        </p:tav>
                                      </p:tavLst>
                                    </p:anim>
                                    <p:anim calcmode="lin" valueType="num">
                                      <p:cBhvr additive="base">
                                        <p:cTn id="44" dur="500" fill="hold"/>
                                        <p:tgtEl>
                                          <p:spTgt spid="686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8" grpId="0" animBg="1"/>
      <p:bldP spid="68619" grpId="0" animBg="1"/>
      <p:bldP spid="68620" grpId="0" animBg="1"/>
      <p:bldP spid="68621" grpId="0" animBg="1"/>
      <p:bldP spid="68622" grpId="0" animBg="1"/>
      <p:bldP spid="68623" grpId="0" animBg="1"/>
      <p:bldP spid="68624" grpId="0" animBg="1"/>
      <p:bldP spid="68625" grpId="0" animBg="1"/>
      <p:bldP spid="68626"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64866" name="Group 2"/>
          <p:cNvGraphicFramePr>
            <a:graphicFrameLocks noGrp="1"/>
          </p:cNvGraphicFramePr>
          <p:nvPr/>
        </p:nvGraphicFramePr>
        <p:xfrm>
          <a:off x="1981200" y="457200"/>
          <a:ext cx="8153400" cy="960438"/>
        </p:xfrm>
        <a:graphic>
          <a:graphicData uri="http://schemas.openxmlformats.org/drawingml/2006/table">
            <a:tbl>
              <a:tblPr/>
              <a:tblGrid>
                <a:gridCol w="8153400"/>
              </a:tblGrid>
              <a:tr h="503238">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pt-PT" sz="1800" b="1" i="0" u="none" strike="noStrike" cap="none" normalizeH="0" baseline="0" dirty="0" smtClean="0">
                          <a:ln>
                            <a:noFill/>
                          </a:ln>
                          <a:solidFill>
                            <a:srgbClr val="FF0000"/>
                          </a:solidFill>
                          <a:effectLst/>
                          <a:latin typeface="Arial" charset="0"/>
                          <a:cs typeface="Arial" charset="0"/>
                        </a:rPr>
                        <a:t>ABORDAGEM ESTRUTURALISTA</a:t>
                      </a: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chemeClr val="bg1"/>
                    </a:solidFill>
                  </a:tcPr>
                </a:tc>
              </a:tr>
              <a:tr h="347663">
                <a:tc>
                  <a:txBody>
                    <a:bodyPr/>
                    <a:lstStyle/>
                    <a:p>
                      <a:pPr marL="0" marR="0" lvl="0" indent="0" algn="ctr" defTabSz="914400" rtl="0" eaLnBrk="1" fontAlgn="base" latinLnBrk="0" hangingPunct="1">
                        <a:lnSpc>
                          <a:spcPct val="100000"/>
                        </a:lnSpc>
                        <a:spcBef>
                          <a:spcPct val="50000"/>
                        </a:spcBef>
                        <a:spcAft>
                          <a:spcPct val="0"/>
                        </a:spcAft>
                        <a:buClr>
                          <a:schemeClr val="accent1"/>
                        </a:buClr>
                        <a:buSzPct val="65000"/>
                        <a:buFont typeface="Wingdings" pitchFamily="2" charset="2"/>
                        <a:buNone/>
                        <a:tabLst/>
                      </a:pPr>
                      <a:r>
                        <a:rPr kumimoji="0" lang="pt-BR"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rPr>
                        <a:t>Colaboradores</a:t>
                      </a:r>
                      <a:endParaRPr kumimoji="0" lang="pt-PT" sz="2400" b="1" i="0" u="none" strike="noStrike" cap="none" normalizeH="0" baseline="0" dirty="0" smtClean="0">
                        <a:ln>
                          <a:noFill/>
                        </a:ln>
                        <a:solidFill>
                          <a:srgbClr val="000066"/>
                        </a:solidFill>
                        <a:effectLst>
                          <a:outerShdw blurRad="38100" dist="38100" dir="2700000" algn="tl">
                            <a:srgbClr val="000000"/>
                          </a:outerShdw>
                        </a:effectLst>
                        <a:latin typeface="Arial" charset="0"/>
                        <a:cs typeface="Arial" charset="0"/>
                      </a:endParaRPr>
                    </a:p>
                  </a:txBody>
                  <a:tcPr anchor="ctr" horzOverflow="overflow">
                    <a:lnL w="12700" cap="flat" cmpd="sng" algn="ctr">
                      <a:solidFill>
                        <a:schemeClr val="bg2"/>
                      </a:solidFill>
                      <a:prstDash val="solid"/>
                      <a:round/>
                      <a:headEnd type="none" w="med" len="med"/>
                      <a:tailEnd type="none" w="med" len="med"/>
                    </a:lnL>
                    <a:lnR w="12700" cap="flat" cmpd="sng" algn="ctr">
                      <a:solidFill>
                        <a:schemeClr val="bg2"/>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bg2"/>
                      </a:solidFill>
                      <a:prstDash val="solid"/>
                      <a:round/>
                      <a:headEnd type="none" w="med" len="med"/>
                      <a:tailEnd type="none" w="med" len="med"/>
                    </a:lnB>
                    <a:lnTlToBr>
                      <a:noFill/>
                    </a:lnTlToBr>
                    <a:lnBlToTr>
                      <a:noFill/>
                    </a:lnBlToTr>
                    <a:solidFill>
                      <a:srgbClr val="FFFF99"/>
                    </a:solidFill>
                  </a:tcPr>
                </a:tc>
              </a:tr>
            </a:tbl>
          </a:graphicData>
        </a:graphic>
      </p:graphicFrame>
      <p:sp>
        <p:nvSpPr>
          <p:cNvPr id="26634" name="Rectangle 10"/>
          <p:cNvSpPr>
            <a:spLocks noChangeArrowheads="1"/>
          </p:cNvSpPr>
          <p:nvPr/>
        </p:nvSpPr>
        <p:spPr bwMode="auto">
          <a:xfrm>
            <a:off x="3810000" y="1828800"/>
            <a:ext cx="4419600" cy="685800"/>
          </a:xfrm>
          <a:prstGeom prst="rect">
            <a:avLst/>
          </a:prstGeom>
          <a:solidFill>
            <a:srgbClr val="66FF66"/>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latin typeface="Verdana" panose="020B0604030504040204" pitchFamily="34" charset="0"/>
              </a:rPr>
              <a:t>Max Weber</a:t>
            </a:r>
          </a:p>
        </p:txBody>
      </p:sp>
      <p:sp>
        <p:nvSpPr>
          <p:cNvPr id="195601" name="Rectangle 17"/>
          <p:cNvSpPr>
            <a:spLocks noChangeArrowheads="1"/>
          </p:cNvSpPr>
          <p:nvPr/>
        </p:nvSpPr>
        <p:spPr bwMode="auto">
          <a:xfrm>
            <a:off x="1981200" y="2667000"/>
            <a:ext cx="8229600" cy="2667000"/>
          </a:xfrm>
          <a:prstGeom prst="rect">
            <a:avLst/>
          </a:prstGeom>
          <a:solidFill>
            <a:srgbClr val="FFFF00"/>
          </a:solidFill>
          <a:ln w="9525" algn="ctr">
            <a:noFill/>
            <a:miter lim="800000"/>
            <a:headEnd/>
            <a:tailEnd/>
          </a:ln>
        </p:spPr>
        <p:txBody>
          <a:bodyPr lIns="54000" rIns="54000" anchor="ctr"/>
          <a:lstStyle/>
          <a:p>
            <a:pPr algn="ctr">
              <a:defRPr/>
            </a:pPr>
            <a:r>
              <a:rPr lang="pt-PT" sz="2000" b="1" dirty="0">
                <a:solidFill>
                  <a:srgbClr val="0000FF"/>
                </a:solidFill>
                <a:effectLst>
                  <a:outerShdw blurRad="38100" dist="38100" dir="2700000" algn="tl">
                    <a:srgbClr val="000000"/>
                  </a:outerShdw>
                </a:effectLst>
                <a:latin typeface="Arial" charset="0"/>
                <a:cs typeface="Arial" charset="0"/>
              </a:rPr>
              <a:t>Estruturalismo fenomenológico</a:t>
            </a:r>
            <a:r>
              <a:rPr lang="pt-PT" sz="2000" b="1" dirty="0">
                <a:effectLst>
                  <a:outerShdw blurRad="38100" dist="38100" dir="2700000" algn="tl">
                    <a:srgbClr val="FFFFFF"/>
                  </a:outerShdw>
                </a:effectLst>
                <a:latin typeface="Arial" charset="0"/>
                <a:cs typeface="Arial" charset="0"/>
              </a:rPr>
              <a:t> </a:t>
            </a:r>
          </a:p>
          <a:p>
            <a:pPr algn="ctr">
              <a:defRPr/>
            </a:pPr>
            <a:r>
              <a:rPr lang="pt-PT" sz="2000" b="1" dirty="0">
                <a:effectLst>
                  <a:outerShdw blurRad="38100" dist="38100" dir="2700000" algn="tl">
                    <a:srgbClr val="FFFFFF"/>
                  </a:outerShdw>
                </a:effectLst>
                <a:latin typeface="Arial" charset="0"/>
                <a:cs typeface="Arial" charset="0"/>
              </a:rPr>
              <a:t>Estrutura como conjunto que se constitui, se organiza e se altera e seus elementos tem uma certa função sob uma certa relação, o que impede o tipo ideal de estrutura de retratar fiel e integralmente a diversidade e a variação do fenómeno real</a:t>
            </a:r>
          </a:p>
        </p:txBody>
      </p:sp>
      <p:sp>
        <p:nvSpPr>
          <p:cNvPr id="26636" name="AutoShape 13"/>
          <p:cNvSpPr>
            <a:spLocks noChangeArrowheads="1"/>
          </p:cNvSpPr>
          <p:nvPr/>
        </p:nvSpPr>
        <p:spPr bwMode="auto">
          <a:xfrm>
            <a:off x="5943600" y="1371600"/>
            <a:ext cx="304800" cy="381000"/>
          </a:xfrm>
          <a:prstGeom prst="downArrow">
            <a:avLst>
              <a:gd name="adj1" fmla="val 50000"/>
              <a:gd name="adj2" fmla="val 31250"/>
            </a:avLst>
          </a:prstGeom>
          <a:solidFill>
            <a:srgbClr val="00FF00"/>
          </a:solidFill>
          <a:ln>
            <a:noFill/>
          </a:ln>
          <a:effectLst>
            <a:prstShdw prst="shdw17" dist="17961" dir="2700000">
              <a:srgbClr val="009900"/>
            </a:prstShdw>
          </a:effectLst>
          <a:extLst>
            <a:ext uri="{91240B29-F687-4F45-9708-019B960494DF}">
              <a14:hiddenLine xmlns:a14="http://schemas.microsoft.com/office/drawing/2010/main" w="9525">
                <a:solidFill>
                  <a:srgbClr val="000000"/>
                </a:solidFill>
                <a:miter lim="800000"/>
                <a:headEnd/>
                <a:tailEnd/>
              </a14:hiddenLine>
            </a:ext>
          </a:extLst>
        </p:spPr>
        <p:txBody>
          <a:bodyPr vert="eaVert"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pt-PT"/>
          </a:p>
        </p:txBody>
      </p:sp>
    </p:spTree>
    <p:extLst>
      <p:ext uri="{BB962C8B-B14F-4D97-AF65-F5344CB8AC3E}">
        <p14:creationId xmlns:p14="http://schemas.microsoft.com/office/powerpoint/2010/main" val="30430469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4" name="Flowchart: Summing Junction 13"/>
          <p:cNvSpPr/>
          <p:nvPr/>
        </p:nvSpPr>
        <p:spPr>
          <a:xfrm>
            <a:off x="3200400" y="2819400"/>
            <a:ext cx="1524000" cy="1524000"/>
          </a:xfrm>
          <a:prstGeom prst="flowChartSummingJuncti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5" name="Right Brace 14"/>
          <p:cNvSpPr/>
          <p:nvPr/>
        </p:nvSpPr>
        <p:spPr>
          <a:xfrm>
            <a:off x="6019800" y="2057400"/>
            <a:ext cx="685800" cy="3124200"/>
          </a:xfrm>
          <a:prstGeom prst="rightBrace">
            <a:avLst>
              <a:gd name="adj1" fmla="val 0"/>
              <a:gd name="adj2" fmla="val 50000"/>
            </a:avLst>
          </a:prstGeom>
          <a:noFill/>
          <a:ln/>
        </p:spPr>
        <p:style>
          <a:lnRef idx="3">
            <a:schemeClr val="accent6"/>
          </a:lnRef>
          <a:fillRef idx="0">
            <a:schemeClr val="accent6"/>
          </a:fillRef>
          <a:effectRef idx="2">
            <a:schemeClr val="accent6"/>
          </a:effectRef>
          <a:fontRef idx="minor">
            <a:schemeClr val="tx1"/>
          </a:fontRef>
        </p:style>
        <p:txBody>
          <a:bodyPr anchor="ctr"/>
          <a:lstStyle/>
          <a:p>
            <a:pPr algn="ctr">
              <a:defRPr/>
            </a:pPr>
            <a:endParaRPr lang="pt-PT"/>
          </a:p>
        </p:txBody>
      </p:sp>
      <p:cxnSp>
        <p:nvCxnSpPr>
          <p:cNvPr id="17" name="Straight Connector 16"/>
          <p:cNvCxnSpPr>
            <a:endCxn id="14" idx="4"/>
          </p:cNvCxnSpPr>
          <p:nvPr/>
        </p:nvCxnSpPr>
        <p:spPr>
          <a:xfrm rot="5400000">
            <a:off x="3201194" y="3580606"/>
            <a:ext cx="1524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a:stCxn id="14" idx="2"/>
            <a:endCxn id="14" idx="6"/>
          </p:cNvCxnSpPr>
          <p:nvPr/>
        </p:nvCxnSpPr>
        <p:spPr>
          <a:xfrm rot="10800000" flipH="1">
            <a:off x="3200400" y="3581400"/>
            <a:ext cx="15240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429000" y="3048000"/>
            <a:ext cx="990600" cy="1588"/>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200400" y="3352800"/>
            <a:ext cx="1524000" cy="15240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Elbow Connector 25"/>
          <p:cNvCxnSpPr/>
          <p:nvPr/>
        </p:nvCxnSpPr>
        <p:spPr>
          <a:xfrm rot="5400000" flipH="1" flipV="1">
            <a:off x="3162300" y="3314700"/>
            <a:ext cx="1676400" cy="381000"/>
          </a:xfrm>
          <a:prstGeom prst="bentConnector3">
            <a:avLst>
              <a:gd name="adj1" fmla="val 50000"/>
            </a:avLst>
          </a:prstGeom>
        </p:spPr>
        <p:style>
          <a:lnRef idx="2">
            <a:schemeClr val="accent1"/>
          </a:lnRef>
          <a:fillRef idx="0">
            <a:schemeClr val="accent1"/>
          </a:fillRef>
          <a:effectRef idx="1">
            <a:schemeClr val="accent1"/>
          </a:effectRef>
          <a:fontRef idx="minor">
            <a:schemeClr val="tx1"/>
          </a:fontRef>
        </p:style>
      </p:cxnSp>
      <p:sp>
        <p:nvSpPr>
          <p:cNvPr id="31" name="Donut 30"/>
          <p:cNvSpPr/>
          <p:nvPr/>
        </p:nvSpPr>
        <p:spPr>
          <a:xfrm>
            <a:off x="2438400" y="2057400"/>
            <a:ext cx="3048000" cy="3048000"/>
          </a:xfrm>
          <a:prstGeom prst="donu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solidFill>
                <a:schemeClr val="tx1"/>
              </a:solidFill>
            </a:endParaRPr>
          </a:p>
        </p:txBody>
      </p:sp>
      <p:sp>
        <p:nvSpPr>
          <p:cNvPr id="43" name="Rectangle 10"/>
          <p:cNvSpPr txBox="1">
            <a:spLocks noChangeArrowheads="1"/>
          </p:cNvSpPr>
          <p:nvPr/>
        </p:nvSpPr>
        <p:spPr bwMode="auto">
          <a:xfrm>
            <a:off x="3124200" y="2438400"/>
            <a:ext cx="1828800" cy="304800"/>
          </a:xfrm>
          <a:prstGeom prst="rect">
            <a:avLst/>
          </a:prstGeom>
          <a:solidFill>
            <a:schemeClr val="bg1"/>
          </a:solidFill>
          <a:ln w="9525">
            <a:noFill/>
            <a:miter lim="800000"/>
            <a:headEnd/>
            <a:tailEnd/>
          </a:ln>
          <a:effectLst/>
        </p:spPr>
        <p:txBody>
          <a:bodyPr lIns="54000" rIns="54000" anchor="ctr"/>
          <a:lstStyle/>
          <a:p>
            <a:pPr marL="342900" indent="-342900">
              <a:spcBef>
                <a:spcPct val="20000"/>
              </a:spcBef>
              <a:buClr>
                <a:schemeClr val="accent1"/>
              </a:buClr>
              <a:buSzPct val="65000"/>
              <a:defRPr/>
            </a:pPr>
            <a:r>
              <a:rPr lang="pt-PT" sz="1600" b="1" kern="0" dirty="0">
                <a:solidFill>
                  <a:srgbClr val="FF0000"/>
                </a:solidFill>
                <a:latin typeface="Verdana" pitchFamily="34" charset="0"/>
              </a:rPr>
              <a:t>Organização</a:t>
            </a:r>
          </a:p>
        </p:txBody>
      </p:sp>
      <p:sp>
        <p:nvSpPr>
          <p:cNvPr id="13" name="Rounded Rectangle 12"/>
          <p:cNvSpPr/>
          <p:nvPr/>
        </p:nvSpPr>
        <p:spPr>
          <a:xfrm>
            <a:off x="2057400" y="5334000"/>
            <a:ext cx="7848600" cy="762000"/>
          </a:xfrm>
          <a:prstGeom prst="roundRect">
            <a:avLst/>
          </a:prstGeom>
          <a:solidFill>
            <a:srgbClr val="FFC000"/>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1600" b="1" dirty="0">
                <a:solidFill>
                  <a:schemeClr val="tx1"/>
                </a:solidFill>
              </a:rPr>
              <a:t>“O estruturalismo está voltado para o todo e para o relacionamento das partes na constituição do todo” </a:t>
            </a:r>
            <a:r>
              <a:rPr lang="pt-PT" sz="1600" b="1" dirty="0">
                <a:solidFill>
                  <a:schemeClr val="bg1"/>
                </a:solidFill>
              </a:rPr>
              <a:t>(Chiavenato, 2006: 48).</a:t>
            </a:r>
          </a:p>
        </p:txBody>
      </p:sp>
      <p:sp>
        <p:nvSpPr>
          <p:cNvPr id="18" name="Rectangle 5"/>
          <p:cNvSpPr>
            <a:spLocks noChangeArrowheads="1"/>
          </p:cNvSpPr>
          <p:nvPr/>
        </p:nvSpPr>
        <p:spPr bwMode="auto">
          <a:xfrm>
            <a:off x="6781800" y="838200"/>
            <a:ext cx="2819400" cy="1143000"/>
          </a:xfrm>
          <a:prstGeom prst="rect">
            <a:avLst/>
          </a:prstGeom>
          <a:solidFill>
            <a:srgbClr val="FFFF00"/>
          </a:solidFill>
          <a:ln w="9525">
            <a:solidFill>
              <a:schemeClr val="tx1"/>
            </a:solidFill>
            <a:miter lim="800000"/>
            <a:headEnd/>
            <a:tailEnd/>
          </a:ln>
          <a:effectLst/>
        </p:spPr>
        <p:txBody>
          <a:bodyPr wrap="none" anchor="ctr"/>
          <a:lstStyle/>
          <a:p>
            <a:pPr algn="ctr">
              <a:defRPr/>
            </a:pPr>
            <a:r>
              <a:rPr lang="pt-PT" b="1" dirty="0">
                <a:effectLst>
                  <a:outerShdw blurRad="38100" dist="38100" dir="2700000" algn="tl">
                    <a:srgbClr val="FFFFFF"/>
                  </a:outerShdw>
                </a:effectLst>
                <a:latin typeface="Arial" charset="0"/>
                <a:cs typeface="Arial" charset="0"/>
              </a:rPr>
              <a:t>Oposição entre Escola</a:t>
            </a:r>
          </a:p>
          <a:p>
            <a:pPr algn="ctr">
              <a:defRPr/>
            </a:pPr>
            <a:r>
              <a:rPr lang="pt-PT" b="1" dirty="0">
                <a:effectLst>
                  <a:outerShdw blurRad="38100" dist="38100" dir="2700000" algn="tl">
                    <a:srgbClr val="FFFFFF"/>
                  </a:outerShdw>
                </a:effectLst>
                <a:latin typeface="Arial" charset="0"/>
                <a:cs typeface="Arial" charset="0"/>
              </a:rPr>
              <a:t>Clássica (formal) e ARH </a:t>
            </a:r>
          </a:p>
          <a:p>
            <a:pPr algn="ctr">
              <a:defRPr/>
            </a:pPr>
            <a:r>
              <a:rPr lang="pt-PT" b="1" dirty="0">
                <a:effectLst>
                  <a:outerShdw blurRad="38100" dist="38100" dir="2700000" algn="tl">
                    <a:srgbClr val="FFFFFF"/>
                  </a:outerShdw>
                </a:effectLst>
                <a:latin typeface="Arial" charset="0"/>
                <a:cs typeface="Arial" charset="0"/>
              </a:rPr>
              <a:t>(informal/humanística) </a:t>
            </a:r>
          </a:p>
          <a:p>
            <a:pPr algn="ctr">
              <a:defRPr/>
            </a:pPr>
            <a:endParaRPr lang="pt-PT" b="1" dirty="0">
              <a:effectLst>
                <a:outerShdw blurRad="38100" dist="38100" dir="2700000" algn="tl">
                  <a:srgbClr val="FFFFFF"/>
                </a:outerShdw>
              </a:effectLst>
              <a:latin typeface="Arial" charset="0"/>
              <a:cs typeface="Arial" charset="0"/>
            </a:endParaRPr>
          </a:p>
        </p:txBody>
      </p:sp>
      <p:sp>
        <p:nvSpPr>
          <p:cNvPr id="19" name="Right Arrow 18"/>
          <p:cNvSpPr/>
          <p:nvPr/>
        </p:nvSpPr>
        <p:spPr>
          <a:xfrm>
            <a:off x="5715000" y="1219200"/>
            <a:ext cx="838200" cy="381000"/>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1" name="Rectangle 10"/>
          <p:cNvSpPr>
            <a:spLocks noChangeArrowheads="1"/>
          </p:cNvSpPr>
          <p:nvPr/>
        </p:nvSpPr>
        <p:spPr bwMode="auto">
          <a:xfrm>
            <a:off x="2057400" y="990600"/>
            <a:ext cx="3200400" cy="6858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t-PT" b="1">
                <a:solidFill>
                  <a:srgbClr val="0070C0"/>
                </a:solidFill>
                <a:latin typeface="Verdana" panose="020B0604030504040204" pitchFamily="34" charset="0"/>
              </a:rPr>
              <a:t>Génese da Abordagem Estruturalista</a:t>
            </a:r>
          </a:p>
        </p:txBody>
      </p:sp>
      <p:sp>
        <p:nvSpPr>
          <p:cNvPr id="23" name="Rectangle 10"/>
          <p:cNvSpPr>
            <a:spLocks noChangeArrowheads="1"/>
          </p:cNvSpPr>
          <p:nvPr/>
        </p:nvSpPr>
        <p:spPr bwMode="auto">
          <a:xfrm>
            <a:off x="6629400" y="2362200"/>
            <a:ext cx="28956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Unidade Social</a:t>
            </a:r>
          </a:p>
        </p:txBody>
      </p:sp>
      <p:sp>
        <p:nvSpPr>
          <p:cNvPr id="25" name="Rectangle 10"/>
          <p:cNvSpPr>
            <a:spLocks noChangeArrowheads="1"/>
          </p:cNvSpPr>
          <p:nvPr/>
        </p:nvSpPr>
        <p:spPr bwMode="auto">
          <a:xfrm>
            <a:off x="6629400" y="29718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Totalidade</a:t>
            </a:r>
          </a:p>
        </p:txBody>
      </p:sp>
      <p:sp>
        <p:nvSpPr>
          <p:cNvPr id="27" name="Rectangle 10"/>
          <p:cNvSpPr>
            <a:spLocks noChangeArrowheads="1"/>
          </p:cNvSpPr>
          <p:nvPr/>
        </p:nvSpPr>
        <p:spPr bwMode="auto">
          <a:xfrm>
            <a:off x="6629400" y="35052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Soma das Partes</a:t>
            </a:r>
          </a:p>
        </p:txBody>
      </p:sp>
      <p:sp>
        <p:nvSpPr>
          <p:cNvPr id="29" name="Rectangle 10"/>
          <p:cNvSpPr>
            <a:spLocks noChangeArrowheads="1"/>
          </p:cNvSpPr>
          <p:nvPr/>
        </p:nvSpPr>
        <p:spPr bwMode="auto">
          <a:xfrm>
            <a:off x="6629400" y="4114800"/>
            <a:ext cx="32004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54000" rIns="54000"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t-PT" b="1">
                <a:solidFill>
                  <a:srgbClr val="0070C0"/>
                </a:solidFill>
                <a:latin typeface="Verdana" panose="020B0604030504040204" pitchFamily="34" charset="0"/>
              </a:rPr>
              <a:t>Complexidade</a:t>
            </a:r>
          </a:p>
        </p:txBody>
      </p:sp>
    </p:spTree>
    <p:extLst>
      <p:ext uri="{BB962C8B-B14F-4D97-AF65-F5344CB8AC3E}">
        <p14:creationId xmlns:p14="http://schemas.microsoft.com/office/powerpoint/2010/main" val="34146769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500" fill="hold"/>
                                        <p:tgtEl>
                                          <p:spTgt spid="21"/>
                                        </p:tgtEl>
                                        <p:attrNameLst>
                                          <p:attrName>ppt_x</p:attrName>
                                        </p:attrNameLst>
                                      </p:cBhvr>
                                      <p:tavLst>
                                        <p:tav tm="0">
                                          <p:val>
                                            <p:strVal val="#ppt_x"/>
                                          </p:val>
                                        </p:tav>
                                        <p:tav tm="100000">
                                          <p:val>
                                            <p:strVal val="#ppt_x"/>
                                          </p:val>
                                        </p:tav>
                                      </p:tavLst>
                                    </p:anim>
                                    <p:anim calcmode="lin" valueType="num">
                                      <p:cBhvr additive="base">
                                        <p:cTn id="8"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500" fill="hold"/>
                                        <p:tgtEl>
                                          <p:spTgt spid="18"/>
                                        </p:tgtEl>
                                        <p:attrNameLst>
                                          <p:attrName>ppt_x</p:attrName>
                                        </p:attrNameLst>
                                      </p:cBhvr>
                                      <p:tavLst>
                                        <p:tav tm="0">
                                          <p:val>
                                            <p:strVal val="#ppt_x"/>
                                          </p:val>
                                        </p:tav>
                                        <p:tav tm="100000">
                                          <p:val>
                                            <p:strVal val="#ppt_x"/>
                                          </p:val>
                                        </p:tav>
                                      </p:tavLst>
                                    </p:anim>
                                    <p:anim calcmode="lin" valueType="num">
                                      <p:cBhvr additive="base">
                                        <p:cTn id="1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31"/>
                                        </p:tgtEl>
                                        <p:attrNameLst>
                                          <p:attrName>style.visibility</p:attrName>
                                        </p:attrNameLst>
                                      </p:cBhvr>
                                      <p:to>
                                        <p:strVal val="visible"/>
                                      </p:to>
                                    </p:set>
                                    <p:anim calcmode="lin" valueType="num">
                                      <p:cBhvr additive="base">
                                        <p:cTn id="23" dur="500" fill="hold"/>
                                        <p:tgtEl>
                                          <p:spTgt spid="31"/>
                                        </p:tgtEl>
                                        <p:attrNameLst>
                                          <p:attrName>ppt_x</p:attrName>
                                        </p:attrNameLst>
                                      </p:cBhvr>
                                      <p:tavLst>
                                        <p:tav tm="0">
                                          <p:val>
                                            <p:strVal val="#ppt_x"/>
                                          </p:val>
                                        </p:tav>
                                        <p:tav tm="100000">
                                          <p:val>
                                            <p:strVal val="#ppt_x"/>
                                          </p:val>
                                        </p:tav>
                                      </p:tavLst>
                                    </p:anim>
                                    <p:anim calcmode="lin" valueType="num">
                                      <p:cBhvr additive="base">
                                        <p:cTn id="24" dur="500" fill="hold"/>
                                        <p:tgtEl>
                                          <p:spTgt spid="31"/>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43"/>
                                        </p:tgtEl>
                                        <p:attrNameLst>
                                          <p:attrName>style.visibility</p:attrName>
                                        </p:attrNameLst>
                                      </p:cBhvr>
                                      <p:to>
                                        <p:strVal val="visible"/>
                                      </p:to>
                                    </p:set>
                                    <p:anim calcmode="lin" valueType="num">
                                      <p:cBhvr additive="base">
                                        <p:cTn id="27" dur="500" fill="hold"/>
                                        <p:tgtEl>
                                          <p:spTgt spid="43"/>
                                        </p:tgtEl>
                                        <p:attrNameLst>
                                          <p:attrName>ppt_x</p:attrName>
                                        </p:attrNameLst>
                                      </p:cBhvr>
                                      <p:tavLst>
                                        <p:tav tm="0">
                                          <p:val>
                                            <p:strVal val="#ppt_x"/>
                                          </p:val>
                                        </p:tav>
                                        <p:tav tm="100000">
                                          <p:val>
                                            <p:strVal val="#ppt_x"/>
                                          </p:val>
                                        </p:tav>
                                      </p:tavLst>
                                    </p:anim>
                                    <p:anim calcmode="lin" valueType="num">
                                      <p:cBhvr additive="base">
                                        <p:cTn id="28" dur="500" fill="hold"/>
                                        <p:tgtEl>
                                          <p:spTgt spid="43"/>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additive="base">
                                        <p:cTn id="31" dur="500" fill="hold"/>
                                        <p:tgtEl>
                                          <p:spTgt spid="24"/>
                                        </p:tgtEl>
                                        <p:attrNameLst>
                                          <p:attrName>ppt_x</p:attrName>
                                        </p:attrNameLst>
                                      </p:cBhvr>
                                      <p:tavLst>
                                        <p:tav tm="0">
                                          <p:val>
                                            <p:strVal val="#ppt_x"/>
                                          </p:val>
                                        </p:tav>
                                        <p:tav tm="100000">
                                          <p:val>
                                            <p:strVal val="#ppt_x"/>
                                          </p:val>
                                        </p:tav>
                                      </p:tavLst>
                                    </p:anim>
                                    <p:anim calcmode="lin" valueType="num">
                                      <p:cBhvr additive="base">
                                        <p:cTn id="32" dur="500" fill="hold"/>
                                        <p:tgtEl>
                                          <p:spTgt spid="24"/>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additive="base">
                                        <p:cTn id="35" dur="500" fill="hold"/>
                                        <p:tgtEl>
                                          <p:spTgt spid="14"/>
                                        </p:tgtEl>
                                        <p:attrNameLst>
                                          <p:attrName>ppt_x</p:attrName>
                                        </p:attrNameLst>
                                      </p:cBhvr>
                                      <p:tavLst>
                                        <p:tav tm="0">
                                          <p:val>
                                            <p:strVal val="#ppt_x"/>
                                          </p:val>
                                        </p:tav>
                                        <p:tav tm="100000">
                                          <p:val>
                                            <p:strVal val="#ppt_x"/>
                                          </p:val>
                                        </p:tav>
                                      </p:tavLst>
                                    </p:anim>
                                    <p:anim calcmode="lin" valueType="num">
                                      <p:cBhvr additive="base">
                                        <p:cTn id="36" dur="500" fill="hold"/>
                                        <p:tgtEl>
                                          <p:spTgt spid="14"/>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additive="base">
                                        <p:cTn id="39" dur="500" fill="hold"/>
                                        <p:tgtEl>
                                          <p:spTgt spid="26"/>
                                        </p:tgtEl>
                                        <p:attrNameLst>
                                          <p:attrName>ppt_x</p:attrName>
                                        </p:attrNameLst>
                                      </p:cBhvr>
                                      <p:tavLst>
                                        <p:tav tm="0">
                                          <p:val>
                                            <p:strVal val="#ppt_x"/>
                                          </p:val>
                                        </p:tav>
                                        <p:tav tm="100000">
                                          <p:val>
                                            <p:strVal val="#ppt_x"/>
                                          </p:val>
                                        </p:tav>
                                      </p:tavLst>
                                    </p:anim>
                                    <p:anim calcmode="lin" valueType="num">
                                      <p:cBhvr additive="base">
                                        <p:cTn id="40" dur="500" fill="hold"/>
                                        <p:tgtEl>
                                          <p:spTgt spid="26"/>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20"/>
                                        </p:tgtEl>
                                        <p:attrNameLst>
                                          <p:attrName>style.visibility</p:attrName>
                                        </p:attrNameLst>
                                      </p:cBhvr>
                                      <p:to>
                                        <p:strVal val="visible"/>
                                      </p:to>
                                    </p:set>
                                    <p:anim calcmode="lin" valueType="num">
                                      <p:cBhvr additive="base">
                                        <p:cTn id="47" dur="500" fill="hold"/>
                                        <p:tgtEl>
                                          <p:spTgt spid="20"/>
                                        </p:tgtEl>
                                        <p:attrNameLst>
                                          <p:attrName>ppt_x</p:attrName>
                                        </p:attrNameLst>
                                      </p:cBhvr>
                                      <p:tavLst>
                                        <p:tav tm="0">
                                          <p:val>
                                            <p:strVal val="#ppt_x"/>
                                          </p:val>
                                        </p:tav>
                                        <p:tav tm="100000">
                                          <p:val>
                                            <p:strVal val="#ppt_x"/>
                                          </p:val>
                                        </p:tav>
                                      </p:tavLst>
                                    </p:anim>
                                    <p:anim calcmode="lin" valueType="num">
                                      <p:cBhvr additive="base">
                                        <p:cTn id="48" dur="500" fill="hold"/>
                                        <p:tgtEl>
                                          <p:spTgt spid="20"/>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22"/>
                                        </p:tgtEl>
                                        <p:attrNameLst>
                                          <p:attrName>style.visibility</p:attrName>
                                        </p:attrNameLst>
                                      </p:cBhvr>
                                      <p:to>
                                        <p:strVal val="visible"/>
                                      </p:to>
                                    </p:set>
                                    <p:anim calcmode="lin" valueType="num">
                                      <p:cBhvr additive="base">
                                        <p:cTn id="51" dur="500" fill="hold"/>
                                        <p:tgtEl>
                                          <p:spTgt spid="22"/>
                                        </p:tgtEl>
                                        <p:attrNameLst>
                                          <p:attrName>ppt_x</p:attrName>
                                        </p:attrNameLst>
                                      </p:cBhvr>
                                      <p:tavLst>
                                        <p:tav tm="0">
                                          <p:val>
                                            <p:strVal val="#ppt_x"/>
                                          </p:val>
                                        </p:tav>
                                        <p:tav tm="100000">
                                          <p:val>
                                            <p:strVal val="#ppt_x"/>
                                          </p:val>
                                        </p:tav>
                                      </p:tavLst>
                                    </p:anim>
                                    <p:anim calcmode="lin" valueType="num">
                                      <p:cBhvr additive="base">
                                        <p:cTn id="52" dur="500" fill="hold"/>
                                        <p:tgtEl>
                                          <p:spTgt spid="22"/>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nodeType="clickPar">
                      <p:stCondLst>
                        <p:cond delay="indefinite"/>
                      </p:stCondLst>
                      <p:childTnLst>
                        <p:par>
                          <p:cTn id="62" fill="hold" nodeType="withGroup">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additive="base">
                                        <p:cTn id="65" dur="500" fill="hold"/>
                                        <p:tgtEl>
                                          <p:spTgt spid="23"/>
                                        </p:tgtEl>
                                        <p:attrNameLst>
                                          <p:attrName>ppt_x</p:attrName>
                                        </p:attrNameLst>
                                      </p:cBhvr>
                                      <p:tavLst>
                                        <p:tav tm="0">
                                          <p:val>
                                            <p:strVal val="#ppt_x"/>
                                          </p:val>
                                        </p:tav>
                                        <p:tav tm="100000">
                                          <p:val>
                                            <p:strVal val="#ppt_x"/>
                                          </p:val>
                                        </p:tav>
                                      </p:tavLst>
                                    </p:anim>
                                    <p:anim calcmode="lin" valueType="num">
                                      <p:cBhvr additive="base">
                                        <p:cTn id="66"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fill="hold"/>
                                        <p:tgtEl>
                                          <p:spTgt spid="25"/>
                                        </p:tgtEl>
                                        <p:attrNameLst>
                                          <p:attrName>ppt_x</p:attrName>
                                        </p:attrNameLst>
                                      </p:cBhvr>
                                      <p:tavLst>
                                        <p:tav tm="0">
                                          <p:val>
                                            <p:strVal val="#ppt_x"/>
                                          </p:val>
                                        </p:tav>
                                        <p:tav tm="100000">
                                          <p:val>
                                            <p:strVal val="#ppt_x"/>
                                          </p:val>
                                        </p:tav>
                                      </p:tavLst>
                                    </p:anim>
                                    <p:anim calcmode="lin" valueType="num">
                                      <p:cBhvr additive="base">
                                        <p:cTn id="72"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73" fill="hold" nodeType="clickPar">
                      <p:stCondLst>
                        <p:cond delay="indefinite"/>
                      </p:stCondLst>
                      <p:childTnLst>
                        <p:par>
                          <p:cTn id="74" fill="hold" nodeType="withGroup">
                            <p:stCondLst>
                              <p:cond delay="0"/>
                            </p:stCondLst>
                            <p:childTnLst>
                              <p:par>
                                <p:cTn id="75" presetID="2" presetClass="entr" presetSubtype="4"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additive="base">
                                        <p:cTn id="77" dur="500" fill="hold"/>
                                        <p:tgtEl>
                                          <p:spTgt spid="27"/>
                                        </p:tgtEl>
                                        <p:attrNameLst>
                                          <p:attrName>ppt_x</p:attrName>
                                        </p:attrNameLst>
                                      </p:cBhvr>
                                      <p:tavLst>
                                        <p:tav tm="0">
                                          <p:val>
                                            <p:strVal val="#ppt_x"/>
                                          </p:val>
                                        </p:tav>
                                        <p:tav tm="100000">
                                          <p:val>
                                            <p:strVal val="#ppt_x"/>
                                          </p:val>
                                        </p:tav>
                                      </p:tavLst>
                                    </p:anim>
                                    <p:anim calcmode="lin" valueType="num">
                                      <p:cBhvr additive="base">
                                        <p:cTn id="7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79" fill="hold" nodeType="clickPar">
                      <p:stCondLst>
                        <p:cond delay="indefinite"/>
                      </p:stCondLst>
                      <p:childTnLst>
                        <p:par>
                          <p:cTn id="80" fill="hold" nodeType="withGroup">
                            <p:stCondLst>
                              <p:cond delay="0"/>
                            </p:stCondLst>
                            <p:childTnLst>
                              <p:par>
                                <p:cTn id="81" presetID="2" presetClass="entr" presetSubtype="4" fill="hold" grpId="0" nodeType="clickEffect">
                                  <p:stCondLst>
                                    <p:cond delay="0"/>
                                  </p:stCondLst>
                                  <p:childTnLst>
                                    <p:set>
                                      <p:cBhvr>
                                        <p:cTn id="82" dur="1" fill="hold">
                                          <p:stCondLst>
                                            <p:cond delay="0"/>
                                          </p:stCondLst>
                                        </p:cTn>
                                        <p:tgtEl>
                                          <p:spTgt spid="29"/>
                                        </p:tgtEl>
                                        <p:attrNameLst>
                                          <p:attrName>style.visibility</p:attrName>
                                        </p:attrNameLst>
                                      </p:cBhvr>
                                      <p:to>
                                        <p:strVal val="visible"/>
                                      </p:to>
                                    </p:set>
                                    <p:anim calcmode="lin" valueType="num">
                                      <p:cBhvr additive="base">
                                        <p:cTn id="83" dur="500" fill="hold"/>
                                        <p:tgtEl>
                                          <p:spTgt spid="29"/>
                                        </p:tgtEl>
                                        <p:attrNameLst>
                                          <p:attrName>ppt_x</p:attrName>
                                        </p:attrNameLst>
                                      </p:cBhvr>
                                      <p:tavLst>
                                        <p:tav tm="0">
                                          <p:val>
                                            <p:strVal val="#ppt_x"/>
                                          </p:val>
                                        </p:tav>
                                        <p:tav tm="100000">
                                          <p:val>
                                            <p:strVal val="#ppt_x"/>
                                          </p:val>
                                        </p:tav>
                                      </p:tavLst>
                                    </p:anim>
                                    <p:anim calcmode="lin" valueType="num">
                                      <p:cBhvr additive="base">
                                        <p:cTn id="8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85" fill="hold" nodeType="clickPar">
                      <p:stCondLst>
                        <p:cond delay="indefinite"/>
                      </p:stCondLst>
                      <p:childTnLst>
                        <p:par>
                          <p:cTn id="86" fill="hold" nodeType="withGroup">
                            <p:stCondLst>
                              <p:cond delay="0"/>
                            </p:stCondLst>
                            <p:childTnLst>
                              <p:par>
                                <p:cTn id="87" presetID="2" presetClass="entr" presetSubtype="4" fill="hold" grpId="0" nodeType="clickEffect">
                                  <p:stCondLst>
                                    <p:cond delay="0"/>
                                  </p:stCondLst>
                                  <p:childTnLst>
                                    <p:set>
                                      <p:cBhvr>
                                        <p:cTn id="88" dur="1" fill="hold">
                                          <p:stCondLst>
                                            <p:cond delay="0"/>
                                          </p:stCondLst>
                                        </p:cTn>
                                        <p:tgtEl>
                                          <p:spTgt spid="13"/>
                                        </p:tgtEl>
                                        <p:attrNameLst>
                                          <p:attrName>style.visibility</p:attrName>
                                        </p:attrNameLst>
                                      </p:cBhvr>
                                      <p:to>
                                        <p:strVal val="visible"/>
                                      </p:to>
                                    </p:set>
                                    <p:anim calcmode="lin" valueType="num">
                                      <p:cBhvr additive="base">
                                        <p:cTn id="89" dur="500" fill="hold"/>
                                        <p:tgtEl>
                                          <p:spTgt spid="13"/>
                                        </p:tgtEl>
                                        <p:attrNameLst>
                                          <p:attrName>ppt_x</p:attrName>
                                        </p:attrNameLst>
                                      </p:cBhvr>
                                      <p:tavLst>
                                        <p:tav tm="0">
                                          <p:val>
                                            <p:strVal val="#ppt_x"/>
                                          </p:val>
                                        </p:tav>
                                        <p:tav tm="100000">
                                          <p:val>
                                            <p:strVal val="#ppt_x"/>
                                          </p:val>
                                        </p:tav>
                                      </p:tavLst>
                                    </p:anim>
                                    <p:anim calcmode="lin" valueType="num">
                                      <p:cBhvr additive="base">
                                        <p:cTn id="9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43" grpId="0" animBg="1"/>
      <p:bldP spid="13" grpId="0" animBg="1"/>
      <p:bldP spid="18" grpId="0" animBg="1"/>
      <p:bldP spid="19" grpId="0" animBg="1"/>
      <p:bldP spid="21" grpId="0" animBg="1"/>
      <p:bldP spid="23" grpId="0" animBg="1"/>
      <p:bldP spid="25" grpId="0" animBg="1"/>
      <p:bldP spid="27" grpId="0" animBg="1"/>
      <p:bldP spid="29"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12192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da Natureza</a:t>
            </a:r>
          </a:p>
        </p:txBody>
      </p:sp>
      <p:sp>
        <p:nvSpPr>
          <p:cNvPr id="28" name="Rounded Rectangle 27"/>
          <p:cNvSpPr/>
          <p:nvPr/>
        </p:nvSpPr>
        <p:spPr>
          <a:xfrm>
            <a:off x="7162800" y="29718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do Trabalho</a:t>
            </a:r>
          </a:p>
        </p:txBody>
      </p:sp>
      <p:sp>
        <p:nvSpPr>
          <p:cNvPr id="29" name="Rounded Rectangle 28"/>
          <p:cNvSpPr/>
          <p:nvPr/>
        </p:nvSpPr>
        <p:spPr>
          <a:xfrm>
            <a:off x="7162800" y="38100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Etapa do Capital</a:t>
            </a:r>
          </a:p>
        </p:txBody>
      </p:sp>
      <p:sp>
        <p:nvSpPr>
          <p:cNvPr id="30" name="Rounded Rectangle 29"/>
          <p:cNvSpPr/>
          <p:nvPr/>
        </p:nvSpPr>
        <p:spPr>
          <a:xfrm>
            <a:off x="7162800" y="4800600"/>
            <a:ext cx="2743200" cy="6096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rgbClr val="0066CC"/>
                </a:solidFill>
              </a:rPr>
              <a:t>Etapa da Organização</a:t>
            </a:r>
          </a:p>
        </p:txBody>
      </p:sp>
      <p:sp>
        <p:nvSpPr>
          <p:cNvPr id="37" name="Right Bracket 36"/>
          <p:cNvSpPr/>
          <p:nvPr/>
        </p:nvSpPr>
        <p:spPr>
          <a:xfrm>
            <a:off x="9906000" y="1371600"/>
            <a:ext cx="381000" cy="3733800"/>
          </a:xfrm>
          <a:prstGeom prst="rightBracket">
            <a:avLst/>
          </a:prstGeom>
          <a:solidFill>
            <a:schemeClr val="bg1"/>
          </a:solidFill>
          <a:ln>
            <a:solidFill>
              <a:srgbClr val="66FFFF"/>
            </a:solidFill>
          </a:ln>
        </p:spPr>
        <p:style>
          <a:lnRef idx="3">
            <a:schemeClr val="accent1"/>
          </a:lnRef>
          <a:fillRef idx="0">
            <a:schemeClr val="accent1"/>
          </a:fillRef>
          <a:effectRef idx="2">
            <a:schemeClr val="accent1"/>
          </a:effectRef>
          <a:fontRef idx="minor">
            <a:schemeClr val="tx1"/>
          </a:fontRef>
        </p:style>
        <p:txBody>
          <a:bodyPr anchor="ctr"/>
          <a:lstStyle/>
          <a:p>
            <a:pPr algn="ctr">
              <a:defRPr/>
            </a:pPr>
            <a:endParaRPr lang="pt-PT" b="1" dirty="0"/>
          </a:p>
        </p:txBody>
      </p:sp>
      <p:sp>
        <p:nvSpPr>
          <p:cNvPr id="38" name="Flowchart: Alternate Process 37"/>
          <p:cNvSpPr/>
          <p:nvPr/>
        </p:nvSpPr>
        <p:spPr>
          <a:xfrm>
            <a:off x="2743200" y="9144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590800" y="2057400"/>
            <a:ext cx="3124200" cy="3962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Dos grupos sociais para organizações sociais.</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Forma dominante de instituição moderna.</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Manifestação de especialização e interdependencia.</a:t>
            </a:r>
          </a:p>
        </p:txBody>
      </p:sp>
      <p:cxnSp>
        <p:nvCxnSpPr>
          <p:cNvPr id="46" name="Elbow Connector 45"/>
          <p:cNvCxnSpPr/>
          <p:nvPr/>
        </p:nvCxnSpPr>
        <p:spPr>
          <a:xfrm rot="10800000">
            <a:off x="5943600" y="4191000"/>
            <a:ext cx="1066800" cy="914400"/>
          </a:xfrm>
          <a:prstGeom prst="bentConnector3">
            <a:avLst>
              <a:gd name="adj1" fmla="val 50000"/>
            </a:avLst>
          </a:prstGeom>
          <a:ln>
            <a:solidFill>
              <a:srgbClr val="66FFFF"/>
            </a:solidFill>
            <a:headEnd type="arrow"/>
            <a:tailEnd type="arrow"/>
          </a:ln>
        </p:spPr>
        <p:style>
          <a:lnRef idx="3">
            <a:schemeClr val="accent1"/>
          </a:lnRef>
          <a:fillRef idx="0">
            <a:schemeClr val="accent1"/>
          </a:fillRef>
          <a:effectRef idx="2">
            <a:schemeClr val="accent1"/>
          </a:effectRef>
          <a:fontRef idx="minor">
            <a:schemeClr val="tx1"/>
          </a:fontRef>
        </p:style>
      </p:cxnSp>
      <p:sp>
        <p:nvSpPr>
          <p:cNvPr id="49" name="Flowchart: Alternate Process 48"/>
          <p:cNvSpPr/>
          <p:nvPr/>
        </p:nvSpPr>
        <p:spPr>
          <a:xfrm>
            <a:off x="7010400" y="9906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Sociedade de Organizações</a:t>
            </a:r>
          </a:p>
        </p:txBody>
      </p:sp>
    </p:spTree>
    <p:extLst>
      <p:ext uri="{BB962C8B-B14F-4D97-AF65-F5344CB8AC3E}">
        <p14:creationId xmlns:p14="http://schemas.microsoft.com/office/powerpoint/2010/main" val="19365347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7"/>
                                        </p:tgtEl>
                                        <p:attrNameLst>
                                          <p:attrName>style.visibility</p:attrName>
                                        </p:attrNameLst>
                                      </p:cBhvr>
                                      <p:to>
                                        <p:strVal val="visible"/>
                                      </p:to>
                                    </p:set>
                                    <p:anim calcmode="lin" valueType="num">
                                      <p:cBhvr additive="base">
                                        <p:cTn id="21" dur="500" fill="hold"/>
                                        <p:tgtEl>
                                          <p:spTgt spid="37"/>
                                        </p:tgtEl>
                                        <p:attrNameLst>
                                          <p:attrName>ppt_x</p:attrName>
                                        </p:attrNameLst>
                                      </p:cBhvr>
                                      <p:tavLst>
                                        <p:tav tm="0">
                                          <p:val>
                                            <p:strVal val="#ppt_x"/>
                                          </p:val>
                                        </p:tav>
                                        <p:tav tm="100000">
                                          <p:val>
                                            <p:strVal val="#ppt_x"/>
                                          </p:val>
                                        </p:tav>
                                      </p:tavLst>
                                    </p:anim>
                                    <p:anim calcmode="lin" valueType="num">
                                      <p:cBhvr additive="base">
                                        <p:cTn id="22" dur="500" fill="hold"/>
                                        <p:tgtEl>
                                          <p:spTgt spid="37"/>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 calcmode="lin" valueType="num">
                                      <p:cBhvr additive="base">
                                        <p:cTn id="25" dur="500" fill="hold"/>
                                        <p:tgtEl>
                                          <p:spTgt spid="30"/>
                                        </p:tgtEl>
                                        <p:attrNameLst>
                                          <p:attrName>ppt_x</p:attrName>
                                        </p:attrNameLst>
                                      </p:cBhvr>
                                      <p:tavLst>
                                        <p:tav tm="0">
                                          <p:val>
                                            <p:strVal val="#ppt_x"/>
                                          </p:val>
                                        </p:tav>
                                        <p:tav tm="100000">
                                          <p:val>
                                            <p:strVal val="#ppt_x"/>
                                          </p:val>
                                        </p:tav>
                                      </p:tavLst>
                                    </p:anim>
                                    <p:anim calcmode="lin" valueType="num">
                                      <p:cBhvr additive="base">
                                        <p:cTn id="26"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500" fill="hold"/>
                                        <p:tgtEl>
                                          <p:spTgt spid="27"/>
                                        </p:tgtEl>
                                        <p:attrNameLst>
                                          <p:attrName>ppt_x</p:attrName>
                                        </p:attrNameLst>
                                      </p:cBhvr>
                                      <p:tavLst>
                                        <p:tav tm="0">
                                          <p:val>
                                            <p:strVal val="#ppt_x"/>
                                          </p:val>
                                        </p:tav>
                                        <p:tav tm="100000">
                                          <p:val>
                                            <p:strVal val="#ppt_x"/>
                                          </p:val>
                                        </p:tav>
                                      </p:tavLst>
                                    </p:anim>
                                    <p:anim calcmode="lin" valueType="num">
                                      <p:cBhvr additive="base">
                                        <p:cTn id="32"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additive="base">
                                        <p:cTn id="37" dur="500" fill="hold"/>
                                        <p:tgtEl>
                                          <p:spTgt spid="28"/>
                                        </p:tgtEl>
                                        <p:attrNameLst>
                                          <p:attrName>ppt_x</p:attrName>
                                        </p:attrNameLst>
                                      </p:cBhvr>
                                      <p:tavLst>
                                        <p:tav tm="0">
                                          <p:val>
                                            <p:strVal val="#ppt_x"/>
                                          </p:val>
                                        </p:tav>
                                        <p:tav tm="100000">
                                          <p:val>
                                            <p:strVal val="#ppt_x"/>
                                          </p:val>
                                        </p:tav>
                                      </p:tavLst>
                                    </p:anim>
                                    <p:anim calcmode="lin" valueType="num">
                                      <p:cBhvr additive="base">
                                        <p:cTn id="3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ppt_x"/>
                                          </p:val>
                                        </p:tav>
                                        <p:tav tm="100000">
                                          <p:val>
                                            <p:strVal val="#ppt_x"/>
                                          </p:val>
                                        </p:tav>
                                      </p:tavLst>
                                    </p:anim>
                                    <p:anim calcmode="lin" valueType="num">
                                      <p:cBhvr additive="base">
                                        <p:cTn id="50" dur="500" fill="hold"/>
                                        <p:tgtEl>
                                          <p:spTgt spid="46"/>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7" grpId="0" animBg="1"/>
      <p:bldP spid="38" grpId="0" animBg="1"/>
      <p:bldP spid="39" grpId="0" animBg="1"/>
      <p:bldP spid="4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9906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Flexibilidade</a:t>
            </a:r>
          </a:p>
        </p:txBody>
      </p:sp>
      <p:sp>
        <p:nvSpPr>
          <p:cNvPr id="28" name="Rounded Rectangle 27"/>
          <p:cNvSpPr/>
          <p:nvPr/>
        </p:nvSpPr>
        <p:spPr>
          <a:xfrm>
            <a:off x="7162800" y="29718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Tolerância às frustrações</a:t>
            </a:r>
          </a:p>
        </p:txBody>
      </p:sp>
      <p:sp>
        <p:nvSpPr>
          <p:cNvPr id="29" name="Rounded Rectangle 28"/>
          <p:cNvSpPr/>
          <p:nvPr/>
        </p:nvSpPr>
        <p:spPr>
          <a:xfrm>
            <a:off x="7162800" y="38100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Capacidade de adiar as recompensas</a:t>
            </a:r>
          </a:p>
        </p:txBody>
      </p:sp>
      <p:sp>
        <p:nvSpPr>
          <p:cNvPr id="30" name="Rounded Rectangle 29"/>
          <p:cNvSpPr/>
          <p:nvPr/>
        </p:nvSpPr>
        <p:spPr>
          <a:xfrm>
            <a:off x="7162800" y="4800600"/>
            <a:ext cx="2743200" cy="609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Permanente desejo de realização.</a:t>
            </a:r>
          </a:p>
        </p:txBody>
      </p:sp>
      <p:sp>
        <p:nvSpPr>
          <p:cNvPr id="38" name="Flowchart: Alternate Process 37"/>
          <p:cNvSpPr/>
          <p:nvPr/>
        </p:nvSpPr>
        <p:spPr>
          <a:xfrm>
            <a:off x="2667000" y="8382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667000" y="2667000"/>
            <a:ext cx="3429000" cy="2438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Desempenho de vários “papeis”.</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Internalizar valores explícitos ou implícitos.</a:t>
            </a:r>
          </a:p>
          <a:p>
            <a:pPr>
              <a:buFont typeface="Wingdings" pitchFamily="2" charset="2"/>
              <a:buChar char="§"/>
              <a:defRPr/>
            </a:pPr>
            <a:endParaRPr lang="pt-PT" sz="2000" dirty="0">
              <a:solidFill>
                <a:schemeClr val="tx1"/>
              </a:solidFill>
            </a:endParaRPr>
          </a:p>
        </p:txBody>
      </p:sp>
      <p:sp>
        <p:nvSpPr>
          <p:cNvPr id="49" name="Flowchart: Alternate Process 48"/>
          <p:cNvSpPr/>
          <p:nvPr/>
        </p:nvSpPr>
        <p:spPr>
          <a:xfrm>
            <a:off x="7086600" y="8382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O Homem Organizacional</a:t>
            </a:r>
          </a:p>
        </p:txBody>
      </p:sp>
      <p:cxnSp>
        <p:nvCxnSpPr>
          <p:cNvPr id="16" name="Straight Arrow Connector 15"/>
          <p:cNvCxnSpPr/>
          <p:nvPr/>
        </p:nvCxnSpPr>
        <p:spPr>
          <a:xfrm rot="5400000">
            <a:off x="8228013" y="3276601"/>
            <a:ext cx="4116388" cy="1587"/>
          </a:xfrm>
          <a:prstGeom prst="straightConnector1">
            <a:avLst/>
          </a:prstGeom>
          <a:ln>
            <a:solidFill>
              <a:srgbClr val="66FFFF"/>
            </a:solidFill>
            <a:tailEnd type="arrow"/>
          </a:ln>
        </p:spPr>
        <p:style>
          <a:lnRef idx="2">
            <a:schemeClr val="dk1"/>
          </a:lnRef>
          <a:fillRef idx="0">
            <a:schemeClr val="dk1"/>
          </a:fillRef>
          <a:effectRef idx="1">
            <a:schemeClr val="dk1"/>
          </a:effectRef>
          <a:fontRef idx="minor">
            <a:schemeClr val="tx1"/>
          </a:fontRef>
        </p:style>
      </p:cxnSp>
      <p:sp>
        <p:nvSpPr>
          <p:cNvPr id="18" name="Left Brace 17"/>
          <p:cNvSpPr/>
          <p:nvPr/>
        </p:nvSpPr>
        <p:spPr>
          <a:xfrm>
            <a:off x="6324600" y="2209800"/>
            <a:ext cx="381000" cy="3505200"/>
          </a:xfrm>
          <a:prstGeom prst="leftBrace">
            <a:avLst/>
          </a:prstGeom>
          <a:ln>
            <a:solidFill>
              <a:srgbClr val="66FFFF"/>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pt-PT"/>
          </a:p>
        </p:txBody>
      </p:sp>
    </p:spTree>
    <p:extLst>
      <p:ext uri="{BB962C8B-B14F-4D97-AF65-F5344CB8AC3E}">
        <p14:creationId xmlns:p14="http://schemas.microsoft.com/office/powerpoint/2010/main" val="40598505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8" grpId="0" animBg="1"/>
      <p:bldP spid="39" grpId="0" animBg="1"/>
      <p:bldP spid="49" grpId="0" animBg="1"/>
      <p:bldP spid="18"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981200" y="277814"/>
            <a:ext cx="8229600" cy="560387"/>
          </a:xfrm>
        </p:spPr>
        <p:txBody>
          <a:bodyPr>
            <a:normAutofit fontScale="90000"/>
          </a:bodyPr>
          <a:lstStyle/>
          <a:p>
            <a:pPr algn="ctr" eaLnBrk="1" hangingPunct="1"/>
            <a:r>
              <a:rPr lang="pt-PT" sz="2000" b="1">
                <a:solidFill>
                  <a:srgbClr val="FF0000"/>
                </a:solidFill>
                <a:latin typeface="Arial" panose="020B0604020202020204" pitchFamily="34" charset="0"/>
              </a:rPr>
              <a:t>ABORDAGEM ESTRUTURALISTA</a:t>
            </a:r>
            <a:br>
              <a:rPr lang="pt-PT" sz="2000" b="1">
                <a:solidFill>
                  <a:srgbClr val="FF0000"/>
                </a:solidFill>
                <a:latin typeface="Arial" panose="020B0604020202020204" pitchFamily="34" charset="0"/>
              </a:rPr>
            </a:br>
            <a:endParaRPr lang="en-US" sz="2000" b="1">
              <a:solidFill>
                <a:srgbClr val="FF0000"/>
              </a:solidFill>
              <a:latin typeface="Arial" panose="020B0604020202020204" pitchFamily="34" charset="0"/>
            </a:endParaRPr>
          </a:p>
        </p:txBody>
      </p:sp>
      <p:sp>
        <p:nvSpPr>
          <p:cNvPr id="19" name="Right Arrow 18"/>
          <p:cNvSpPr/>
          <p:nvPr/>
        </p:nvSpPr>
        <p:spPr>
          <a:xfrm>
            <a:off x="5715000" y="1219200"/>
            <a:ext cx="838200" cy="381000"/>
          </a:xfrm>
          <a:prstGeom prst="rightArrow">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27" name="Rounded Rectangle 26"/>
          <p:cNvSpPr/>
          <p:nvPr/>
        </p:nvSpPr>
        <p:spPr>
          <a:xfrm>
            <a:off x="7162800" y="2133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Organização formal e informal</a:t>
            </a:r>
          </a:p>
        </p:txBody>
      </p:sp>
      <p:sp>
        <p:nvSpPr>
          <p:cNvPr id="28" name="Rounded Rectangle 27"/>
          <p:cNvSpPr/>
          <p:nvPr/>
        </p:nvSpPr>
        <p:spPr>
          <a:xfrm>
            <a:off x="7162800" y="3048000"/>
            <a:ext cx="2743200" cy="7620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Recompensas salariais e materiais, sociais e simbólicas.</a:t>
            </a:r>
          </a:p>
        </p:txBody>
      </p:sp>
      <p:sp>
        <p:nvSpPr>
          <p:cNvPr id="29" name="Rounded Rectangle 28"/>
          <p:cNvSpPr/>
          <p:nvPr/>
        </p:nvSpPr>
        <p:spPr>
          <a:xfrm>
            <a:off x="7162800" y="4038600"/>
            <a:ext cx="2743200" cy="6096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Diferentes níveis hierárquicos</a:t>
            </a:r>
          </a:p>
        </p:txBody>
      </p:sp>
      <p:sp>
        <p:nvSpPr>
          <p:cNvPr id="30" name="Rounded Rectangle 29"/>
          <p:cNvSpPr/>
          <p:nvPr/>
        </p:nvSpPr>
        <p:spPr>
          <a:xfrm>
            <a:off x="7239000" y="4953000"/>
            <a:ext cx="2743200" cy="609600"/>
          </a:xfrm>
          <a:prstGeom prst="round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b="1" dirty="0">
                <a:solidFill>
                  <a:schemeClr val="tx1"/>
                </a:solidFill>
              </a:rPr>
              <a:t>Diferentes tipos de organização</a:t>
            </a:r>
          </a:p>
        </p:txBody>
      </p:sp>
      <p:sp>
        <p:nvSpPr>
          <p:cNvPr id="38" name="Flowchart: Alternate Process 37"/>
          <p:cNvSpPr/>
          <p:nvPr/>
        </p:nvSpPr>
        <p:spPr>
          <a:xfrm>
            <a:off x="2667000" y="990600"/>
            <a:ext cx="2743200" cy="7620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dirty="0">
                <a:solidFill>
                  <a:schemeClr val="tx1"/>
                </a:solidFill>
              </a:rPr>
              <a:t>Abordagem Estruturalista</a:t>
            </a:r>
          </a:p>
        </p:txBody>
      </p:sp>
      <p:sp>
        <p:nvSpPr>
          <p:cNvPr id="39" name="Flowchart: Alternate Process 38"/>
          <p:cNvSpPr/>
          <p:nvPr/>
        </p:nvSpPr>
        <p:spPr>
          <a:xfrm>
            <a:off x="2667000" y="2667000"/>
            <a:ext cx="3429000" cy="2438400"/>
          </a:xfrm>
          <a:prstGeom prst="flowChartAlternateProcess">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buFont typeface="Wingdings" pitchFamily="2" charset="2"/>
              <a:buChar char="§"/>
              <a:defRPr/>
            </a:pPr>
            <a:r>
              <a:rPr lang="pt-PT" sz="2000" dirty="0">
                <a:solidFill>
                  <a:schemeClr val="tx1"/>
                </a:solidFill>
              </a:rPr>
              <a:t>Análise intraorganizacional.</a:t>
            </a:r>
          </a:p>
          <a:p>
            <a:pPr>
              <a:buFont typeface="Wingdings" pitchFamily="2" charset="2"/>
              <a:buChar char="§"/>
              <a:defRPr/>
            </a:pPr>
            <a:endParaRPr lang="pt-PT" sz="2000" dirty="0">
              <a:solidFill>
                <a:schemeClr val="tx1"/>
              </a:solidFill>
            </a:endParaRPr>
          </a:p>
          <a:p>
            <a:pPr>
              <a:buFont typeface="Wingdings" pitchFamily="2" charset="2"/>
              <a:buChar char="§"/>
              <a:defRPr/>
            </a:pPr>
            <a:r>
              <a:rPr lang="pt-PT" sz="2000" dirty="0">
                <a:solidFill>
                  <a:schemeClr val="tx1"/>
                </a:solidFill>
              </a:rPr>
              <a:t>Análise interorganizacional.</a:t>
            </a:r>
          </a:p>
          <a:p>
            <a:pPr>
              <a:buFont typeface="Wingdings" pitchFamily="2" charset="2"/>
              <a:buChar char="§"/>
              <a:defRPr/>
            </a:pPr>
            <a:endParaRPr lang="pt-PT" sz="2000" dirty="0">
              <a:solidFill>
                <a:schemeClr val="tx1"/>
              </a:solidFill>
            </a:endParaRPr>
          </a:p>
        </p:txBody>
      </p:sp>
      <p:sp>
        <p:nvSpPr>
          <p:cNvPr id="49" name="Flowchart: Alternate Process 48"/>
          <p:cNvSpPr/>
          <p:nvPr/>
        </p:nvSpPr>
        <p:spPr>
          <a:xfrm>
            <a:off x="7086600" y="990600"/>
            <a:ext cx="2819400" cy="685800"/>
          </a:xfrm>
          <a:prstGeom prst="flowChartAlternateProcess">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FF0000"/>
                </a:solidFill>
                <a:effectLst>
                  <a:outerShdw blurRad="38100" dist="38100" dir="2700000" algn="tl">
                    <a:srgbClr val="000000">
                      <a:alpha val="43137"/>
                    </a:srgbClr>
                  </a:outerShdw>
                </a:effectLst>
              </a:rPr>
              <a:t>Análise das Organizacões</a:t>
            </a:r>
          </a:p>
        </p:txBody>
      </p:sp>
      <p:cxnSp>
        <p:nvCxnSpPr>
          <p:cNvPr id="16" name="Straight Arrow Connector 15"/>
          <p:cNvCxnSpPr/>
          <p:nvPr/>
        </p:nvCxnSpPr>
        <p:spPr>
          <a:xfrm rot="5400000">
            <a:off x="8228013" y="3276601"/>
            <a:ext cx="4116388" cy="1587"/>
          </a:xfrm>
          <a:prstGeom prst="straightConnector1">
            <a:avLst/>
          </a:prstGeom>
          <a:ln>
            <a:solidFill>
              <a:srgbClr val="66FFFF"/>
            </a:solidFill>
            <a:tailEnd type="arrow"/>
          </a:ln>
        </p:spPr>
        <p:style>
          <a:lnRef idx="2">
            <a:schemeClr val="dk1"/>
          </a:lnRef>
          <a:fillRef idx="0">
            <a:schemeClr val="dk1"/>
          </a:fillRef>
          <a:effectRef idx="1">
            <a:schemeClr val="dk1"/>
          </a:effectRef>
          <a:fontRef idx="minor">
            <a:schemeClr val="tx1"/>
          </a:fontRef>
        </p:style>
      </p:cxnSp>
      <p:sp>
        <p:nvSpPr>
          <p:cNvPr id="18" name="Left Brace 17"/>
          <p:cNvSpPr/>
          <p:nvPr/>
        </p:nvSpPr>
        <p:spPr>
          <a:xfrm>
            <a:off x="6324600" y="2209800"/>
            <a:ext cx="381000" cy="3505200"/>
          </a:xfrm>
          <a:prstGeom prst="leftBrace">
            <a:avLst/>
          </a:prstGeom>
          <a:ln>
            <a:solidFill>
              <a:srgbClr val="66FFFF"/>
            </a:solidFill>
          </a:ln>
        </p:spPr>
        <p:style>
          <a:lnRef idx="3">
            <a:schemeClr val="dk1"/>
          </a:lnRef>
          <a:fillRef idx="0">
            <a:schemeClr val="dk1"/>
          </a:fillRef>
          <a:effectRef idx="2">
            <a:schemeClr val="dk1"/>
          </a:effectRef>
          <a:fontRef idx="minor">
            <a:schemeClr val="tx1"/>
          </a:fontRef>
        </p:style>
        <p:txBody>
          <a:bodyPr anchor="ctr"/>
          <a:lstStyle/>
          <a:p>
            <a:pPr algn="ctr">
              <a:defRPr/>
            </a:pPr>
            <a:endParaRPr lang="pt-PT"/>
          </a:p>
        </p:txBody>
      </p:sp>
    </p:spTree>
    <p:extLst>
      <p:ext uri="{BB962C8B-B14F-4D97-AF65-F5344CB8AC3E}">
        <p14:creationId xmlns:p14="http://schemas.microsoft.com/office/powerpoint/2010/main" val="20137880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 calcmode="lin" valueType="num">
                                      <p:cBhvr additive="base">
                                        <p:cTn id="7" dur="500" fill="hold"/>
                                        <p:tgtEl>
                                          <p:spTgt spid="38"/>
                                        </p:tgtEl>
                                        <p:attrNameLst>
                                          <p:attrName>ppt_x</p:attrName>
                                        </p:attrNameLst>
                                      </p:cBhvr>
                                      <p:tavLst>
                                        <p:tav tm="0">
                                          <p:val>
                                            <p:strVal val="#ppt_x"/>
                                          </p:val>
                                        </p:tav>
                                        <p:tav tm="100000">
                                          <p:val>
                                            <p:strVal val="#ppt_x"/>
                                          </p:val>
                                        </p:tav>
                                      </p:tavLst>
                                    </p:anim>
                                    <p:anim calcmode="lin" valueType="num">
                                      <p:cBhvr additive="base">
                                        <p:cTn id="8" dur="500" fill="hold"/>
                                        <p:tgtEl>
                                          <p:spTgt spid="3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9"/>
                                        </p:tgtEl>
                                        <p:attrNameLst>
                                          <p:attrName>style.visibility</p:attrName>
                                        </p:attrNameLst>
                                      </p:cBhvr>
                                      <p:to>
                                        <p:strVal val="visible"/>
                                      </p:to>
                                    </p:set>
                                    <p:anim calcmode="lin" valueType="num">
                                      <p:cBhvr additive="base">
                                        <p:cTn id="15" dur="500" fill="hold"/>
                                        <p:tgtEl>
                                          <p:spTgt spid="49"/>
                                        </p:tgtEl>
                                        <p:attrNameLst>
                                          <p:attrName>ppt_x</p:attrName>
                                        </p:attrNameLst>
                                      </p:cBhvr>
                                      <p:tavLst>
                                        <p:tav tm="0">
                                          <p:val>
                                            <p:strVal val="#ppt_x"/>
                                          </p:val>
                                        </p:tav>
                                        <p:tav tm="100000">
                                          <p:val>
                                            <p:strVal val="#ppt_x"/>
                                          </p:val>
                                        </p:tav>
                                      </p:tavLst>
                                    </p:anim>
                                    <p:anim calcmode="lin" valueType="num">
                                      <p:cBhvr additive="base">
                                        <p:cTn id="16"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ppt_x"/>
                                          </p:val>
                                        </p:tav>
                                        <p:tav tm="100000">
                                          <p:val>
                                            <p:strVal val="#ppt_x"/>
                                          </p:val>
                                        </p:tav>
                                      </p:tavLst>
                                    </p:anim>
                                    <p:anim calcmode="lin" valueType="num">
                                      <p:cBhvr additive="base">
                                        <p:cTn id="22" dur="500" fill="hold"/>
                                        <p:tgtEl>
                                          <p:spTgt spid="1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anim calcmode="lin" valueType="num">
                                      <p:cBhvr additive="base">
                                        <p:cTn id="25" dur="500" fill="hold"/>
                                        <p:tgtEl>
                                          <p:spTgt spid="27"/>
                                        </p:tgtEl>
                                        <p:attrNameLst>
                                          <p:attrName>ppt_x</p:attrName>
                                        </p:attrNameLst>
                                      </p:cBhvr>
                                      <p:tavLst>
                                        <p:tav tm="0">
                                          <p:val>
                                            <p:strVal val="#ppt_x"/>
                                          </p:val>
                                        </p:tav>
                                        <p:tav tm="100000">
                                          <p:val>
                                            <p:strVal val="#ppt_x"/>
                                          </p:val>
                                        </p:tav>
                                      </p:tavLst>
                                    </p:anim>
                                    <p:anim calcmode="lin" valueType="num">
                                      <p:cBhvr additive="base">
                                        <p:cTn id="26"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fill="hold"/>
                                        <p:tgtEl>
                                          <p:spTgt spid="28"/>
                                        </p:tgtEl>
                                        <p:attrNameLst>
                                          <p:attrName>ppt_x</p:attrName>
                                        </p:attrNameLst>
                                      </p:cBhvr>
                                      <p:tavLst>
                                        <p:tav tm="0">
                                          <p:val>
                                            <p:strVal val="#ppt_x"/>
                                          </p:val>
                                        </p:tav>
                                        <p:tav tm="100000">
                                          <p:val>
                                            <p:strVal val="#ppt_x"/>
                                          </p:val>
                                        </p:tav>
                                      </p:tavLst>
                                    </p:anim>
                                    <p:anim calcmode="lin" valueType="num">
                                      <p:cBhvr additive="base">
                                        <p:cTn id="32"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additive="base">
                                        <p:cTn id="37" dur="500" fill="hold"/>
                                        <p:tgtEl>
                                          <p:spTgt spid="29"/>
                                        </p:tgtEl>
                                        <p:attrNameLst>
                                          <p:attrName>ppt_x</p:attrName>
                                        </p:attrNameLst>
                                      </p:cBhvr>
                                      <p:tavLst>
                                        <p:tav tm="0">
                                          <p:val>
                                            <p:strVal val="#ppt_x"/>
                                          </p:val>
                                        </p:tav>
                                        <p:tav tm="100000">
                                          <p:val>
                                            <p:strVal val="#ppt_x"/>
                                          </p:val>
                                        </p:tav>
                                      </p:tavLst>
                                    </p:anim>
                                    <p:anim calcmode="lin" valueType="num">
                                      <p:cBhvr additive="base">
                                        <p:cTn id="38"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8"/>
                                        </p:tgtEl>
                                        <p:attrNameLst>
                                          <p:attrName>style.visibility</p:attrName>
                                        </p:attrNameLst>
                                      </p:cBhvr>
                                      <p:to>
                                        <p:strVal val="visible"/>
                                      </p:to>
                                    </p:set>
                                    <p:anim calcmode="lin" valueType="num">
                                      <p:cBhvr additive="base">
                                        <p:cTn id="49" dur="500" fill="hold"/>
                                        <p:tgtEl>
                                          <p:spTgt spid="18"/>
                                        </p:tgtEl>
                                        <p:attrNameLst>
                                          <p:attrName>ppt_x</p:attrName>
                                        </p:attrNameLst>
                                      </p:cBhvr>
                                      <p:tavLst>
                                        <p:tav tm="0">
                                          <p:val>
                                            <p:strVal val="#ppt_x"/>
                                          </p:val>
                                        </p:tav>
                                        <p:tav tm="100000">
                                          <p:val>
                                            <p:strVal val="#ppt_x"/>
                                          </p:val>
                                        </p:tav>
                                      </p:tavLst>
                                    </p:anim>
                                    <p:anim calcmode="lin" valueType="num">
                                      <p:cBhvr additive="base">
                                        <p:cTn id="50" dur="500" fill="hold"/>
                                        <p:tgtEl>
                                          <p:spTgt spid="18"/>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39"/>
                                        </p:tgtEl>
                                        <p:attrNameLst>
                                          <p:attrName>style.visibility</p:attrName>
                                        </p:attrNameLst>
                                      </p:cBhvr>
                                      <p:to>
                                        <p:strVal val="visible"/>
                                      </p:to>
                                    </p:set>
                                    <p:anim calcmode="lin" valueType="num">
                                      <p:cBhvr additive="base">
                                        <p:cTn id="53" dur="500" fill="hold"/>
                                        <p:tgtEl>
                                          <p:spTgt spid="39"/>
                                        </p:tgtEl>
                                        <p:attrNameLst>
                                          <p:attrName>ppt_x</p:attrName>
                                        </p:attrNameLst>
                                      </p:cBhvr>
                                      <p:tavLst>
                                        <p:tav tm="0">
                                          <p:val>
                                            <p:strVal val="#ppt_x"/>
                                          </p:val>
                                        </p:tav>
                                        <p:tav tm="100000">
                                          <p:val>
                                            <p:strVal val="#ppt_x"/>
                                          </p:val>
                                        </p:tav>
                                      </p:tavLst>
                                    </p:anim>
                                    <p:anim calcmode="lin" valueType="num">
                                      <p:cBhvr additive="base">
                                        <p:cTn id="5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7" grpId="0" animBg="1"/>
      <p:bldP spid="28" grpId="0" animBg="1"/>
      <p:bldP spid="29" grpId="0" animBg="1"/>
      <p:bldP spid="30" grpId="0" animBg="1"/>
      <p:bldP spid="38" grpId="0" animBg="1"/>
      <p:bldP spid="39" grpId="0" animBg="1"/>
      <p:bldP spid="49" grpId="0" animBg="1"/>
      <p:bldP spid="18"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2286000" y="277814"/>
            <a:ext cx="7924800" cy="636587"/>
          </a:xfrm>
        </p:spPr>
        <p:txBody>
          <a:bodyPr/>
          <a:lstStyle/>
          <a:p>
            <a:r>
              <a:rPr lang="pt-PT" sz="2000" b="1">
                <a:solidFill>
                  <a:srgbClr val="FF0000"/>
                </a:solidFill>
                <a:latin typeface="Arial" panose="020B0604020202020204" pitchFamily="34" charset="0"/>
              </a:rPr>
              <a:t>ABORDAGEM ESTRUTURALISTA</a:t>
            </a:r>
            <a:endParaRPr lang="pt-PT" sz="2000"/>
          </a:p>
        </p:txBody>
      </p:sp>
      <p:sp>
        <p:nvSpPr>
          <p:cNvPr id="5" name="Rounded Rectangle 4"/>
          <p:cNvSpPr/>
          <p:nvPr/>
        </p:nvSpPr>
        <p:spPr>
          <a:xfrm>
            <a:off x="1905000" y="762000"/>
            <a:ext cx="8305800" cy="5334000"/>
          </a:xfrm>
          <a:prstGeom prst="roundRect">
            <a:avLst/>
          </a:prstGeom>
          <a:solidFill>
            <a:srgbClr val="66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sz="1400" b="1" dirty="0">
              <a:solidFill>
                <a:schemeClr val="tx1"/>
              </a:solidFill>
              <a:effectLst>
                <a:outerShdw blurRad="38100" dist="38100" dir="2700000" algn="tl">
                  <a:srgbClr val="000000">
                    <a:alpha val="43137"/>
                  </a:srgbClr>
                </a:outerShdw>
              </a:effectLst>
            </a:endParaRPr>
          </a:p>
        </p:txBody>
      </p:sp>
      <p:sp>
        <p:nvSpPr>
          <p:cNvPr id="140289" name="Rectangle 1"/>
          <p:cNvSpPr>
            <a:spLocks noChangeArrowheads="1"/>
          </p:cNvSpPr>
          <p:nvPr/>
        </p:nvSpPr>
        <p:spPr bwMode="auto">
          <a:xfrm>
            <a:off x="1828800" y="990600"/>
            <a:ext cx="8458200" cy="7448550"/>
          </a:xfrm>
          <a:prstGeom prst="rect">
            <a:avLst/>
          </a:prstGeom>
          <a:noFill/>
          <a:ln w="9525">
            <a:noFill/>
            <a:miter lim="800000"/>
            <a:headEnd/>
            <a:tailEnd/>
          </a:ln>
          <a:effectLst>
            <a:prstShdw prst="shdw17" dist="17961" dir="2700000">
              <a:schemeClr val="accent1">
                <a:gamma/>
                <a:shade val="60000"/>
                <a:invGamma/>
              </a:schemeClr>
            </a:prstShdw>
          </a:effectLst>
        </p:spPr>
        <p:txBody>
          <a:bodyPr anchor="ctr">
            <a:spAutoFit/>
          </a:bodyPr>
          <a:lstStyle/>
          <a:p>
            <a:pPr lvl="2" algn="just" eaLnBrk="0" hangingPunct="0">
              <a:tabLst>
                <a:tab pos="269875" algn="l"/>
                <a:tab pos="457200" algn="l"/>
              </a:tabLst>
              <a:defRPr/>
            </a:pPr>
            <a:r>
              <a:rPr lang="pt-PT" sz="2000" b="1" dirty="0">
                <a:solidFill>
                  <a:srgbClr val="0066CC"/>
                </a:solidFill>
                <a:ea typeface="Times New Roman" pitchFamily="18" charset="0"/>
              </a:rPr>
              <a:t>Principais Precursores  e Suas contribuições</a:t>
            </a:r>
            <a:r>
              <a:rPr lang="pt-PT" sz="2000" dirty="0">
                <a:solidFill>
                  <a:srgbClr val="0066CC"/>
                </a:solidFill>
                <a:ea typeface="Times New Roman" pitchFamily="18" charset="0"/>
              </a:rPr>
              <a:t>  </a:t>
            </a:r>
          </a:p>
          <a:p>
            <a:pPr lvl="2"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Amitai Etzioni</a:t>
            </a:r>
            <a:r>
              <a:rPr lang="pt-PT" dirty="0">
                <a:ea typeface="Times New Roman" pitchFamily="18" charset="0"/>
              </a:rPr>
              <a:t> contribuiu para a primeira classificação de organizações baseada na especialização de serviços.</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Philip Selznick</a:t>
            </a:r>
            <a:r>
              <a:rPr lang="pt-PT" dirty="0">
                <a:ea typeface="Times New Roman" pitchFamily="18" charset="0"/>
              </a:rPr>
              <a:t> iniciou o estudo da adaptação do sistema formal ao ambiente no qual actua.</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Victor C. Thompson</a:t>
            </a:r>
            <a:r>
              <a:rPr lang="pt-PT" dirty="0">
                <a:ea typeface="Times New Roman" pitchFamily="18" charset="0"/>
              </a:rPr>
              <a:t> fez abordagem sociológica  que determina a estrutura  do comportamento e a interacção entre diferentes grupos dentro da estrutura de uma organização.</a:t>
            </a:r>
          </a:p>
          <a:p>
            <a:pPr algn="just" eaLnBrk="0" hangingPunct="0">
              <a:buFontTx/>
              <a:buChar char="•"/>
              <a:tabLst>
                <a:tab pos="269875" algn="l"/>
                <a:tab pos="457200" algn="l"/>
              </a:tabLst>
              <a:defRPr/>
            </a:pPr>
            <a:endParaRPr lang="pt-PT" dirty="0"/>
          </a:p>
          <a:p>
            <a:pPr algn="just" eaLnBrk="0" hangingPunct="0">
              <a:buFontTx/>
              <a:buChar char="•"/>
              <a:tabLst>
                <a:tab pos="269875" algn="l"/>
                <a:tab pos="457200" algn="l"/>
              </a:tabLst>
              <a:defRPr/>
            </a:pPr>
            <a:r>
              <a:rPr lang="pt-PT" b="1" dirty="0">
                <a:ea typeface="Times New Roman" pitchFamily="18" charset="0"/>
              </a:rPr>
              <a:t>Talcott Parsons </a:t>
            </a:r>
            <a:r>
              <a:rPr lang="pt-PT" dirty="0">
                <a:ea typeface="Times New Roman" pitchFamily="18" charset="0"/>
              </a:rPr>
              <a:t>descreveu a organização em termos macro e micro económicos.</a:t>
            </a:r>
          </a:p>
          <a:p>
            <a:pPr algn="just" eaLnBrk="0" hangingPunct="0">
              <a:buFontTx/>
              <a:buChar char="•"/>
              <a:tabLst>
                <a:tab pos="269875" algn="l"/>
                <a:tab pos="457200" algn="l"/>
              </a:tabLst>
              <a:defRPr/>
            </a:pPr>
            <a:endParaRPr lang="pt-PT" dirty="0">
              <a:ea typeface="Times New Roman" pitchFamily="18" charset="0"/>
            </a:endParaRPr>
          </a:p>
          <a:p>
            <a:pPr algn="just" eaLnBrk="0" hangingPunct="0">
              <a:buFontTx/>
              <a:buChar char="•"/>
              <a:tabLst>
                <a:tab pos="269875" algn="l"/>
                <a:tab pos="457200" algn="l"/>
              </a:tabLst>
              <a:defRPr/>
            </a:pPr>
            <a:r>
              <a:rPr lang="pt-PT" b="1" dirty="0">
                <a:ea typeface="Times New Roman" pitchFamily="18" charset="0"/>
              </a:rPr>
              <a:t>Peter Blau e Richard Scott</a:t>
            </a:r>
            <a:r>
              <a:rPr lang="pt-PT" dirty="0">
                <a:ea typeface="Times New Roman" pitchFamily="18" charset="0"/>
              </a:rPr>
              <a:t> estudaram a organização de ponto de vista formal e informal.</a:t>
            </a:r>
          </a:p>
          <a:p>
            <a:pPr algn="just" eaLnBrk="0" hangingPunct="0">
              <a:buFontTx/>
              <a:buChar char="•"/>
              <a:tabLst>
                <a:tab pos="269875" algn="l"/>
                <a:tab pos="457200" algn="l"/>
              </a:tabLst>
              <a:defRPr/>
            </a:pPr>
            <a:endParaRPr lang="pt-PT" sz="20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a typeface="Times New Roman"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1200" dirty="0">
              <a:latin typeface="Garamond" pitchFamily="18" charset="0"/>
            </a:endParaRPr>
          </a:p>
          <a:p>
            <a:pPr algn="just" eaLnBrk="0" hangingPunct="0">
              <a:buFontTx/>
              <a:buChar char="•"/>
              <a:tabLst>
                <a:tab pos="269875" algn="l"/>
                <a:tab pos="457200" algn="l"/>
              </a:tabLst>
              <a:defRPr/>
            </a:pPr>
            <a:endParaRPr lang="pt-PT" sz="800" dirty="0"/>
          </a:p>
        </p:txBody>
      </p:sp>
    </p:spTree>
    <p:extLst>
      <p:ext uri="{BB962C8B-B14F-4D97-AF65-F5344CB8AC3E}">
        <p14:creationId xmlns:p14="http://schemas.microsoft.com/office/powerpoint/2010/main" val="21154360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0289">
                                            <p:txEl>
                                              <p:pRg st="2" end="2"/>
                                            </p:txEl>
                                          </p:spTgt>
                                        </p:tgtEl>
                                        <p:attrNameLst>
                                          <p:attrName>style.visibility</p:attrName>
                                        </p:attrNameLst>
                                      </p:cBhvr>
                                      <p:to>
                                        <p:strVal val="visible"/>
                                      </p:to>
                                    </p:set>
                                    <p:anim calcmode="lin" valueType="num">
                                      <p:cBhvr additive="base">
                                        <p:cTn id="7" dur="500" fill="hold"/>
                                        <p:tgtEl>
                                          <p:spTgt spid="140289">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028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40289">
                                            <p:txEl>
                                              <p:pRg st="4" end="4"/>
                                            </p:txEl>
                                          </p:spTgt>
                                        </p:tgtEl>
                                        <p:attrNameLst>
                                          <p:attrName>style.visibility</p:attrName>
                                        </p:attrNameLst>
                                      </p:cBhvr>
                                      <p:to>
                                        <p:strVal val="visible"/>
                                      </p:to>
                                    </p:set>
                                    <p:anim calcmode="lin" valueType="num">
                                      <p:cBhvr additive="base">
                                        <p:cTn id="13" dur="500" fill="hold"/>
                                        <p:tgtEl>
                                          <p:spTgt spid="140289">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028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40289">
                                            <p:txEl>
                                              <p:pRg st="6" end="6"/>
                                            </p:txEl>
                                          </p:spTgt>
                                        </p:tgtEl>
                                        <p:attrNameLst>
                                          <p:attrName>style.visibility</p:attrName>
                                        </p:attrNameLst>
                                      </p:cBhvr>
                                      <p:to>
                                        <p:strVal val="visible"/>
                                      </p:to>
                                    </p:set>
                                    <p:anim calcmode="lin" valueType="num">
                                      <p:cBhvr additive="base">
                                        <p:cTn id="19" dur="500" fill="hold"/>
                                        <p:tgtEl>
                                          <p:spTgt spid="140289">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028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40289">
                                            <p:txEl>
                                              <p:pRg st="8" end="8"/>
                                            </p:txEl>
                                          </p:spTgt>
                                        </p:tgtEl>
                                        <p:attrNameLst>
                                          <p:attrName>style.visibility</p:attrName>
                                        </p:attrNameLst>
                                      </p:cBhvr>
                                      <p:to>
                                        <p:strVal val="visible"/>
                                      </p:to>
                                    </p:set>
                                    <p:anim calcmode="lin" valueType="num">
                                      <p:cBhvr additive="base">
                                        <p:cTn id="25" dur="500" fill="hold"/>
                                        <p:tgtEl>
                                          <p:spTgt spid="140289">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028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40289">
                                            <p:txEl>
                                              <p:pRg st="10" end="10"/>
                                            </p:txEl>
                                          </p:spTgt>
                                        </p:tgtEl>
                                        <p:attrNameLst>
                                          <p:attrName>style.visibility</p:attrName>
                                        </p:attrNameLst>
                                      </p:cBhvr>
                                      <p:to>
                                        <p:strVal val="visible"/>
                                      </p:to>
                                    </p:set>
                                    <p:anim calcmode="lin" valueType="num">
                                      <p:cBhvr additive="base">
                                        <p:cTn id="31" dur="500" fill="hold"/>
                                        <p:tgtEl>
                                          <p:spTgt spid="140289">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4028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1828800" y="304800"/>
            <a:ext cx="8229600" cy="685800"/>
          </a:xfrm>
        </p:spPr>
        <p:txBody>
          <a:bodyPr/>
          <a:lstStyle/>
          <a:p>
            <a:pPr algn="ctr" eaLnBrk="1" hangingPunct="1">
              <a:defRPr/>
            </a:pPr>
            <a:r>
              <a:rPr lang="pt-PT" sz="2000" b="1" dirty="0">
                <a:solidFill>
                  <a:srgbClr val="FF0000"/>
                </a:solidFill>
                <a:latin typeface="Arial" charset="0"/>
              </a:rPr>
              <a:t>ABORDAGEM ESTRUTURALISTA</a:t>
            </a:r>
            <a:endParaRPr lang="en-US" sz="2000" dirty="0">
              <a:effectLst>
                <a:outerShdw blurRad="38100" dist="38100" dir="2700000" algn="tl">
                  <a:srgbClr val="000000">
                    <a:alpha val="43137"/>
                  </a:srgbClr>
                </a:outerShdw>
              </a:effectLst>
            </a:endParaRPr>
          </a:p>
        </p:txBody>
      </p:sp>
      <p:sp>
        <p:nvSpPr>
          <p:cNvPr id="32771" name="Rectangle 3"/>
          <p:cNvSpPr>
            <a:spLocks noGrp="1" noChangeArrowheads="1"/>
          </p:cNvSpPr>
          <p:nvPr>
            <p:ph type="body" idx="1"/>
          </p:nvPr>
        </p:nvSpPr>
        <p:spPr/>
        <p:txBody>
          <a:bodyPr/>
          <a:lstStyle/>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endParaRPr lang="pt-PT" b="1" smtClean="0">
              <a:solidFill>
                <a:schemeClr val="hlink"/>
              </a:solidFill>
            </a:endParaRPr>
          </a:p>
          <a:p>
            <a:pPr algn="ctr" eaLnBrk="1" hangingPunct="1">
              <a:buFont typeface="Wingdings" panose="05000000000000000000" pitchFamily="2" charset="2"/>
              <a:buNone/>
            </a:pPr>
            <a:r>
              <a:rPr lang="pt-PT" b="1" u="sng" smtClean="0">
                <a:solidFill>
                  <a:schemeClr val="hlink"/>
                </a:solidFill>
              </a:rPr>
              <a:t>ABORDAGEM COMPORTAMENTAL</a:t>
            </a:r>
          </a:p>
          <a:p>
            <a:pPr algn="ctr" eaLnBrk="1" hangingPunct="1"/>
            <a:endParaRPr lang="pt-PT" b="1" u="sng" smtClean="0">
              <a:solidFill>
                <a:schemeClr val="hlink"/>
              </a:solidFill>
            </a:endParaRPr>
          </a:p>
        </p:txBody>
      </p:sp>
      <p:sp>
        <p:nvSpPr>
          <p:cNvPr id="6" name="Rounded Rectangle 5"/>
          <p:cNvSpPr/>
          <p:nvPr/>
        </p:nvSpPr>
        <p:spPr>
          <a:xfrm>
            <a:off x="2438400" y="1676400"/>
            <a:ext cx="7620000" cy="4114800"/>
          </a:xfrm>
          <a:prstGeom prst="roundRect">
            <a:avLst/>
          </a:prstGeom>
          <a:solidFill>
            <a:srgbClr val="EAEAEA"/>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sz="2000" b="1" dirty="0">
                <a:solidFill>
                  <a:srgbClr val="0066CC"/>
                </a:solidFill>
              </a:rPr>
              <a:t>NOTAS CONCLUSIVAS</a:t>
            </a:r>
          </a:p>
          <a:p>
            <a:pPr algn="ctr">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Conciliação e integração dos conceitos clássicos e humanísticos.</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Visão crítica do modelo burocrático.</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Ampliação da abordagem das organizações (variáveis internas e externas).</a:t>
            </a:r>
          </a:p>
          <a:p>
            <a:pPr marL="342900" indent="-342900">
              <a:buFont typeface="+mj-lt"/>
              <a:buAutoNum type="arabicPeriod"/>
              <a:defRPr/>
            </a:pPr>
            <a:endParaRPr lang="pt-PT" sz="2000" b="1" dirty="0">
              <a:solidFill>
                <a:schemeClr val="tx1"/>
              </a:solidFill>
            </a:endParaRPr>
          </a:p>
          <a:p>
            <a:pPr marL="342900" indent="-342900">
              <a:buFont typeface="+mj-lt"/>
              <a:buAutoNum type="arabicPeriod"/>
              <a:defRPr/>
            </a:pPr>
            <a:r>
              <a:rPr lang="pt-PT" sz="2000" b="1" dirty="0">
                <a:solidFill>
                  <a:schemeClr val="tx1"/>
                </a:solidFill>
              </a:rPr>
              <a:t>Avanço rumo a abordagem sistémica/contigencial</a:t>
            </a:r>
            <a:r>
              <a:rPr lang="pt-PT" sz="1400" b="1" dirty="0">
                <a:solidFill>
                  <a:schemeClr val="tx1"/>
                </a:solidFill>
                <a:effectLst>
                  <a:outerShdw blurRad="38100" dist="38100" dir="2700000" algn="tl">
                    <a:srgbClr val="000000">
                      <a:alpha val="43137"/>
                    </a:srgbClr>
                  </a:outerShdw>
                </a:effectLst>
              </a:rPr>
              <a:t>.</a:t>
            </a:r>
          </a:p>
        </p:txBody>
      </p:sp>
    </p:spTree>
    <p:extLst>
      <p:ext uri="{BB962C8B-B14F-4D97-AF65-F5344CB8AC3E}">
        <p14:creationId xmlns:p14="http://schemas.microsoft.com/office/powerpoint/2010/main" val="378830528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additive="base">
                                        <p:cTn id="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4" end="4"/>
                                            </p:txEl>
                                          </p:spTgt>
                                        </p:tgtEl>
                                        <p:attrNameLst>
                                          <p:attrName>style.visibility</p:attrName>
                                        </p:attrNameLst>
                                      </p:cBhvr>
                                      <p:to>
                                        <p:strVal val="visible"/>
                                      </p:to>
                                    </p:set>
                                    <p:anim calcmode="lin" valueType="num">
                                      <p:cBhvr additive="base">
                                        <p:cTn id="13"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 calcmode="lin" valueType="num">
                                      <p:cBhvr additive="base">
                                        <p:cTn id="1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anim calcmode="lin" valueType="num">
                                      <p:cBhvr additive="base">
                                        <p:cTn id="2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a:r>
              <a:rPr lang="pt-PT" sz="2800" b="1"/>
              <a:t/>
            </a:r>
            <a:br>
              <a:rPr lang="pt-PT" sz="2800" b="1"/>
            </a:br>
            <a:r>
              <a:rPr lang="pt-PT" sz="2800" b="1">
                <a:solidFill>
                  <a:srgbClr val="FF0000"/>
                </a:solidFill>
              </a:rPr>
              <a:t> PRINCIPAIS CRÍTICAS-1</a:t>
            </a:r>
            <a:endParaRPr lang="pt-PT" sz="2800" b="1"/>
          </a:p>
        </p:txBody>
      </p:sp>
      <p:sp>
        <p:nvSpPr>
          <p:cNvPr id="33795" name="Content Placeholder 2"/>
          <p:cNvSpPr>
            <a:spLocks noGrp="1"/>
          </p:cNvSpPr>
          <p:nvPr>
            <p:ph idx="1"/>
          </p:nvPr>
        </p:nvSpPr>
        <p:spPr/>
        <p:txBody>
          <a:bodyPr/>
          <a:lstStyle/>
          <a:p>
            <a:pPr algn="just">
              <a:buFont typeface="Wingdings" panose="05000000000000000000" pitchFamily="2" charset="2"/>
              <a:buNone/>
            </a:pPr>
            <a:r>
              <a:rPr lang="pt-PT" sz="1600" b="1"/>
              <a:t>      </a:t>
            </a:r>
            <a:r>
              <a:rPr lang="pt-PT" sz="1600"/>
              <a:t>As </a:t>
            </a:r>
            <a:r>
              <a:rPr lang="pt-PT" sz="1600" b="1"/>
              <a:t>principais críticas da abordagem estruturalista</a:t>
            </a:r>
            <a:r>
              <a:rPr lang="pt-PT" sz="1600"/>
              <a:t> são as mesmas feitas às abordagens comportamental e burocrática, com destaque para seguintes </a:t>
            </a:r>
            <a:r>
              <a:rPr lang="pt-PT" sz="1600" b="1"/>
              <a:t>críticas</a:t>
            </a:r>
            <a:r>
              <a:rPr lang="pt-PT" sz="1600"/>
              <a:t>:</a:t>
            </a:r>
          </a:p>
          <a:p>
            <a:pPr lvl="1" algn="just">
              <a:buFont typeface="Garamond" panose="02020404030301010803" pitchFamily="18" charset="0"/>
              <a:buAutoNum type="arabicPeriod"/>
            </a:pPr>
            <a:r>
              <a:rPr lang="pt-PT" sz="1400"/>
              <a:t>Nota-se com clareza a </a:t>
            </a:r>
            <a:r>
              <a:rPr lang="pt-PT" sz="1400" b="1"/>
              <a:t>falta de estudos mais aprofundados sobre a influência da estrutura</a:t>
            </a:r>
            <a:r>
              <a:rPr lang="pt-PT" sz="1400"/>
              <a:t> no comportamento das pessoas e da organização.</a:t>
            </a:r>
          </a:p>
          <a:p>
            <a:pPr lvl="1" algn="just">
              <a:buFont typeface="Garamond" panose="02020404030301010803" pitchFamily="18" charset="0"/>
              <a:buAutoNum type="arabicPeriod"/>
            </a:pPr>
            <a:r>
              <a:rPr lang="pt-PT" sz="1400"/>
              <a:t>Ouve </a:t>
            </a:r>
            <a:r>
              <a:rPr lang="pt-PT" sz="1400" b="1"/>
              <a:t>lacunas legítimas e nítidas no campo de experimentação dos resultados de pesquisa</a:t>
            </a:r>
            <a:r>
              <a:rPr lang="pt-PT" sz="1400"/>
              <a:t> desenvolvida por estudiosos desta abordagem, para validar a tese defendida por cientistas estruturalistas.</a:t>
            </a:r>
          </a:p>
          <a:p>
            <a:pPr lvl="1" algn="just">
              <a:buFont typeface="Garamond" panose="02020404030301010803" pitchFamily="18" charset="0"/>
              <a:buAutoNum type="arabicPeriod"/>
            </a:pPr>
            <a:r>
              <a:rPr lang="pt-PT" sz="1400"/>
              <a:t>A teoria estruturalista é criticada por ser </a:t>
            </a:r>
            <a:r>
              <a:rPr lang="pt-PT" sz="1400" b="1"/>
              <a:t>uma abordagem de crise</a:t>
            </a:r>
            <a:r>
              <a:rPr lang="pt-PT" sz="1400"/>
              <a:t> porque explora mais sobre os problemas e as patologias das organizações complexas do que com sua normalidade.</a:t>
            </a:r>
          </a:p>
          <a:p>
            <a:pPr lvl="1" algn="just">
              <a:buFont typeface="Garamond" panose="02020404030301010803" pitchFamily="18" charset="0"/>
              <a:buAutoNum type="arabicPeriod"/>
            </a:pPr>
            <a:r>
              <a:rPr lang="pt-PT" sz="1400"/>
              <a:t>Os autores estruturalistas são mais </a:t>
            </a:r>
            <a:r>
              <a:rPr lang="pt-PT" sz="1400" b="1"/>
              <a:t>críticos e revisionistas</a:t>
            </a:r>
            <a:r>
              <a:rPr lang="pt-PT" sz="1400"/>
              <a:t>, procurando localizar nas organizações a tese dos seus estudos, facto que os torna </a:t>
            </a:r>
            <a:r>
              <a:rPr lang="pt-PT" sz="1400" b="1"/>
              <a:t>pouco criativos e inovadores</a:t>
            </a:r>
            <a:r>
              <a:rPr lang="pt-PT" sz="1400"/>
              <a:t>.</a:t>
            </a:r>
          </a:p>
          <a:p>
            <a:pPr lvl="1" algn="just">
              <a:buFont typeface="Garamond" panose="02020404030301010803" pitchFamily="18" charset="0"/>
              <a:buAutoNum type="arabicPeriod"/>
            </a:pPr>
            <a:r>
              <a:rPr lang="pt-PT" sz="1400"/>
              <a:t>A abordagem estruturalista é uma </a:t>
            </a:r>
            <a:r>
              <a:rPr lang="pt-PT" sz="1400" b="1"/>
              <a:t>teoria de transição e de mudança</a:t>
            </a:r>
            <a:r>
              <a:rPr lang="pt-PT" sz="1400"/>
              <a:t>, em que o campo do seu estudo parece estar num estado de crescimento acelerado e sem clareza na definição de seus componentes e relações, facto que mais tarde veio a ser resolvido pelos estudos dos cientistas da escola moderna, particularmente os da </a:t>
            </a:r>
            <a:r>
              <a:rPr lang="pt-PT" sz="1400" i="1"/>
              <a:t>Teoria Geral de Sistemas</a:t>
            </a:r>
            <a:r>
              <a:rPr lang="pt-PT" sz="1400"/>
              <a:t> (</a:t>
            </a:r>
            <a:r>
              <a:rPr lang="pt-PT" sz="1400" b="1"/>
              <a:t>TGS</a:t>
            </a:r>
            <a:r>
              <a:rPr lang="pt-PT" sz="1400"/>
              <a:t>).</a:t>
            </a:r>
          </a:p>
          <a:p>
            <a:pPr>
              <a:buFont typeface="Wingdings" panose="05000000000000000000" pitchFamily="2" charset="2"/>
              <a:buNone/>
            </a:pPr>
            <a:endParaRPr lang="pt-PT" sz="1200"/>
          </a:p>
        </p:txBody>
      </p:sp>
    </p:spTree>
    <p:extLst>
      <p:ext uri="{BB962C8B-B14F-4D97-AF65-F5344CB8AC3E}">
        <p14:creationId xmlns:p14="http://schemas.microsoft.com/office/powerpoint/2010/main" val="4853840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algn="ctr"/>
            <a:r>
              <a:rPr lang="pt-PT" sz="2800" b="1">
                <a:solidFill>
                  <a:srgbClr val="FF0000"/>
                </a:solidFill>
              </a:rPr>
              <a:t/>
            </a:r>
            <a:br>
              <a:rPr lang="pt-PT" sz="2800" b="1">
                <a:solidFill>
                  <a:srgbClr val="FF0000"/>
                </a:solidFill>
              </a:rPr>
            </a:br>
            <a:r>
              <a:rPr lang="pt-PT" sz="2800" b="1">
                <a:solidFill>
                  <a:srgbClr val="FF0000"/>
                </a:solidFill>
              </a:rPr>
              <a:t>PRINCIPAIS CRÍTICAS-2</a:t>
            </a:r>
          </a:p>
        </p:txBody>
      </p:sp>
      <p:sp>
        <p:nvSpPr>
          <p:cNvPr id="34819" name="Content Placeholder 2"/>
          <p:cNvSpPr>
            <a:spLocks noGrp="1"/>
          </p:cNvSpPr>
          <p:nvPr>
            <p:ph idx="1"/>
          </p:nvPr>
        </p:nvSpPr>
        <p:spPr/>
        <p:txBody>
          <a:bodyPr/>
          <a:lstStyle/>
          <a:p>
            <a:pPr lvl="1" algn="just">
              <a:buFont typeface="Wingdings" panose="05000000000000000000" pitchFamily="2" charset="2"/>
              <a:buNone/>
            </a:pPr>
            <a:r>
              <a:rPr lang="pt-PT" sz="1600"/>
              <a:t>6. A abordagem estruturalista </a:t>
            </a:r>
            <a:r>
              <a:rPr lang="pt-PT" sz="1600" b="1"/>
              <a:t>peca por ser uma tentativa de integração e ampliação dos conceitos</a:t>
            </a:r>
            <a:r>
              <a:rPr lang="pt-PT" sz="1600"/>
              <a:t> </a:t>
            </a:r>
            <a:r>
              <a:rPr lang="pt-PT" sz="1600" b="1"/>
              <a:t>das teorias clássicas</a:t>
            </a:r>
            <a:r>
              <a:rPr lang="pt-PT" sz="1600"/>
              <a:t> (modelo burocrático) e </a:t>
            </a:r>
            <a:r>
              <a:rPr lang="pt-PT" sz="1600" b="1"/>
              <a:t>das relações humanas</a:t>
            </a:r>
            <a:r>
              <a:rPr lang="pt-PT" sz="1600"/>
              <a:t> rumo à teoria sistémica da escola contemporânea, acrescentando na sua análise o factor ambiente da organização.</a:t>
            </a:r>
          </a:p>
          <a:p>
            <a:pPr lvl="1" algn="just">
              <a:buFont typeface="Wingdings" panose="05000000000000000000" pitchFamily="2" charset="2"/>
              <a:buNone/>
            </a:pPr>
            <a:r>
              <a:rPr lang="pt-PT" sz="1600"/>
              <a:t>7.  O estruturalismo caracteriza-se por ter </a:t>
            </a:r>
            <a:r>
              <a:rPr lang="pt-PT" sz="1600" b="1"/>
              <a:t>dupla tendência teórica</a:t>
            </a:r>
            <a:r>
              <a:rPr lang="pt-PT" sz="1600"/>
              <a:t>, por permitir nela a coexistência de duas tendências teóricas marcantes: </a:t>
            </a:r>
            <a:r>
              <a:rPr lang="pt-PT" sz="1600" b="1"/>
              <a:t>integrativa</a:t>
            </a:r>
            <a:r>
              <a:rPr lang="pt-PT" sz="1600"/>
              <a:t> (estrutura) e a de </a:t>
            </a:r>
            <a:r>
              <a:rPr lang="pt-PT" sz="1600" b="1"/>
              <a:t>conflitos laborais</a:t>
            </a:r>
            <a:r>
              <a:rPr lang="pt-PT" sz="1600"/>
              <a:t> (aspectos da dinâmica de conflitos </a:t>
            </a:r>
            <a:r>
              <a:rPr lang="pt-PT" sz="1600" i="1"/>
              <a:t>versus</a:t>
            </a:r>
            <a:r>
              <a:rPr lang="pt-PT" sz="1600"/>
              <a:t> estrutura da organização).</a:t>
            </a:r>
          </a:p>
          <a:p>
            <a:pPr lvl="1" algn="just">
              <a:buFont typeface="Wingdings" panose="05000000000000000000" pitchFamily="2" charset="2"/>
              <a:buNone/>
            </a:pPr>
            <a:r>
              <a:rPr lang="pt-PT" sz="1600"/>
              <a:t>8</a:t>
            </a:r>
            <a:r>
              <a:rPr lang="pt-PT" sz="1600" b="1"/>
              <a:t>. Inadequações das tipologias da estrutura organizacional</a:t>
            </a:r>
            <a:r>
              <a:rPr lang="pt-PT" sz="1600"/>
              <a:t> definidas por cientistas estruturalistas, porque apresentam limitações quanto à sua aplicação prática e basearem-se numa única variável ou aspecto básico de estudo, a estrutura.</a:t>
            </a:r>
          </a:p>
          <a:p>
            <a:pPr lvl="1" algn="just">
              <a:buFont typeface="Wingdings" panose="05000000000000000000" pitchFamily="2" charset="2"/>
              <a:buNone/>
            </a:pPr>
            <a:r>
              <a:rPr lang="pt-PT" sz="1600"/>
              <a:t>9. As </a:t>
            </a:r>
            <a:r>
              <a:rPr lang="pt-PT" sz="1600" b="1"/>
              <a:t>tipologias apresentadas por estruturalistas são simples e unidimensionais</a:t>
            </a:r>
            <a:r>
              <a:rPr lang="pt-PT" sz="1600"/>
              <a:t>, reduzindo as organizações a uma única dimensão para poder compará-las entre si. </a:t>
            </a:r>
          </a:p>
          <a:p>
            <a:endParaRPr lang="pt-PT" sz="1400"/>
          </a:p>
        </p:txBody>
      </p:sp>
    </p:spTree>
    <p:extLst>
      <p:ext uri="{BB962C8B-B14F-4D97-AF65-F5344CB8AC3E}">
        <p14:creationId xmlns:p14="http://schemas.microsoft.com/office/powerpoint/2010/main" val="22815567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p:cNvSpPr>
            <a:spLocks noGrp="1"/>
          </p:cNvSpPr>
          <p:nvPr>
            <p:ph idx="1"/>
          </p:nvPr>
        </p:nvSpPr>
        <p:spPr>
          <a:xfrm>
            <a:off x="1981200" y="1481138"/>
            <a:ext cx="8382000" cy="4525962"/>
          </a:xfrm>
        </p:spPr>
        <p:txBody>
          <a:bodyPr/>
          <a:lstStyle/>
          <a:p>
            <a:endParaRPr lang="pt-PT" dirty="0" smtClean="0"/>
          </a:p>
          <a:p>
            <a:endParaRPr lang="pt-PT" dirty="0" smtClean="0"/>
          </a:p>
          <a:p>
            <a:r>
              <a:rPr lang="pt-PT" dirty="0" smtClean="0"/>
              <a:t>1</a:t>
            </a:r>
            <a:r>
              <a:rPr lang="pt-PT" b="1" dirty="0" smtClean="0"/>
              <a:t>. </a:t>
            </a:r>
            <a:r>
              <a:rPr lang="pt-PT" sz="2400" b="1" dirty="0">
                <a:solidFill>
                  <a:srgbClr val="FF9900"/>
                </a:solidFill>
              </a:rPr>
              <a:t>ABORDAGEM CIENTÍFICA DA ADMINISTRAÇÃO</a:t>
            </a:r>
          </a:p>
          <a:p>
            <a:endParaRPr lang="pt-PT" sz="2400" b="1" dirty="0">
              <a:solidFill>
                <a:srgbClr val="FF9900"/>
              </a:solidFill>
            </a:endParaRPr>
          </a:p>
          <a:p>
            <a:r>
              <a:rPr lang="pt-PT" sz="2000" b="1" dirty="0">
                <a:solidFill>
                  <a:srgbClr val="0070C0"/>
                </a:solidFill>
              </a:rPr>
              <a:t>2.ABORDAGEM DA ORGANIZAÇÃO ADMINISTRATIVA</a:t>
            </a:r>
          </a:p>
          <a:p>
            <a:endParaRPr lang="pt-PT" sz="2000" b="1" dirty="0">
              <a:solidFill>
                <a:srgbClr val="0070C0"/>
              </a:solidFill>
            </a:endParaRPr>
          </a:p>
          <a:p>
            <a:r>
              <a:rPr lang="pt-PT" sz="2400" dirty="0"/>
              <a:t>3. </a:t>
            </a:r>
            <a:r>
              <a:rPr lang="pt-PT" sz="2400" b="1" dirty="0">
                <a:solidFill>
                  <a:srgbClr val="C00000"/>
                </a:solidFill>
              </a:rPr>
              <a:t>ABORDAGEM BUROCRÁTICA</a:t>
            </a:r>
          </a:p>
        </p:txBody>
      </p:sp>
      <p:sp>
        <p:nvSpPr>
          <p:cNvPr id="3" name="Title 2"/>
          <p:cNvSpPr>
            <a:spLocks noGrp="1"/>
          </p:cNvSpPr>
          <p:nvPr>
            <p:ph type="title"/>
          </p:nvPr>
        </p:nvSpPr>
        <p:spPr/>
        <p:txBody>
          <a:bodyPr/>
          <a:lstStyle/>
          <a:p>
            <a:pPr>
              <a:defRPr/>
            </a:pPr>
            <a:r>
              <a:rPr lang="pt-PT" dirty="0" smtClean="0">
                <a:solidFill>
                  <a:srgbClr val="C00000"/>
                </a:solidFill>
                <a:latin typeface="Garamond" panose="02020404030301010803" pitchFamily="18" charset="0"/>
              </a:rPr>
              <a:t>PRINCIPAIS ABORDAGENS</a:t>
            </a:r>
            <a:endParaRPr lang="pt-PT" dirty="0">
              <a:solidFill>
                <a:srgbClr val="C00000"/>
              </a:solidFill>
              <a:latin typeface="Garamond" panose="02020404030301010803" pitchFamily="18" charset="0"/>
            </a:endParaRPr>
          </a:p>
        </p:txBody>
      </p:sp>
    </p:spTree>
    <p:extLst>
      <p:ext uri="{BB962C8B-B14F-4D97-AF65-F5344CB8AC3E}">
        <p14:creationId xmlns:p14="http://schemas.microsoft.com/office/powerpoint/2010/main" val="192977930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31382" y="1905000"/>
            <a:ext cx="10515600" cy="1325563"/>
          </a:xfrm>
        </p:spPr>
        <p:txBody>
          <a:bodyPr/>
          <a:lstStyle/>
          <a:p>
            <a:r>
              <a:rPr lang="pt-BR" dirty="0" smtClean="0"/>
              <a:t> </a:t>
            </a:r>
            <a:endParaRPr lang="pt-BR" dirty="0"/>
          </a:p>
        </p:txBody>
      </p:sp>
      <p:sp>
        <p:nvSpPr>
          <p:cNvPr id="5" name="Rectangle 3"/>
          <p:cNvSpPr txBox="1">
            <a:spLocks noChangeArrowheads="1"/>
          </p:cNvSpPr>
          <p:nvPr/>
        </p:nvSpPr>
        <p:spPr>
          <a:xfrm>
            <a:off x="1828800" y="1905000"/>
            <a:ext cx="8686800"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buFontTx/>
              <a:buNone/>
            </a:pPr>
            <a:r>
              <a:rPr lang="en-US" sz="4000" b="1" dirty="0">
                <a:solidFill>
                  <a:schemeClr val="hlink"/>
                </a:solidFill>
              </a:rPr>
              <a:t>4</a:t>
            </a:r>
            <a:r>
              <a:rPr lang="en-US" sz="4000" b="1" dirty="0" smtClean="0">
                <a:solidFill>
                  <a:schemeClr val="hlink"/>
                </a:solidFill>
              </a:rPr>
              <a:t>. ABORDAGEM DA ESCOLA CONTEMPORÂNEA  DE ADMINISTRAÇÃO </a:t>
            </a:r>
          </a:p>
          <a:p>
            <a:endParaRPr lang="en-US" dirty="0" smtClean="0">
              <a:solidFill>
                <a:schemeClr val="hlink"/>
              </a:solidFill>
            </a:endParaRPr>
          </a:p>
          <a:p>
            <a:endParaRPr lang="en-US" dirty="0"/>
          </a:p>
        </p:txBody>
      </p:sp>
    </p:spTree>
    <p:extLst>
      <p:ext uri="{BB962C8B-B14F-4D97-AF65-F5344CB8AC3E}">
        <p14:creationId xmlns:p14="http://schemas.microsoft.com/office/powerpoint/2010/main" val="10918290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002" y="970431"/>
            <a:ext cx="11281893" cy="4812182"/>
          </a:xfrm>
        </p:spPr>
        <p:txBody>
          <a:bodyPr>
            <a:noAutofit/>
          </a:bodyPr>
          <a:lstStyle/>
          <a:p>
            <a:pPr algn="just"/>
            <a:r>
              <a:rPr lang="pt-PT" sz="2800" b="1" dirty="0" smtClean="0">
                <a:solidFill>
                  <a:srgbClr val="FF0000"/>
                </a:solidFill>
                <a:latin typeface="Garamond" panose="02020404030301010803" pitchFamily="18" charset="0"/>
                <a:cs typeface="Arial" panose="020B0604020202020204" pitchFamily="34" charset="0"/>
              </a:rPr>
              <a:t>Abordagem</a:t>
            </a:r>
            <a:r>
              <a:rPr lang="pt-PT" sz="2800" dirty="0" smtClean="0">
                <a:solidFill>
                  <a:srgbClr val="FF0000"/>
                </a:solidFill>
                <a:latin typeface="Garamond" panose="02020404030301010803" pitchFamily="18" charset="0"/>
                <a:cs typeface="Arial" panose="020B0604020202020204" pitchFamily="34" charset="0"/>
              </a:rPr>
              <a:t>(</a:t>
            </a:r>
            <a:r>
              <a:rPr lang="pt-PT" sz="2800" dirty="0" err="1" smtClean="0">
                <a:solidFill>
                  <a:srgbClr val="FF0000"/>
                </a:solidFill>
                <a:latin typeface="Garamond" panose="02020404030301010803" pitchFamily="18" charset="0"/>
                <a:cs typeface="Arial" panose="020B0604020202020204" pitchFamily="34" charset="0"/>
              </a:rPr>
              <a:t>APOp</a:t>
            </a:r>
            <a:r>
              <a:rPr lang="pt-PT" sz="2800" dirty="0" smtClean="0">
                <a:solidFill>
                  <a:srgbClr val="FF0000"/>
                </a:solidFill>
                <a:latin typeface="Garamond" panose="02020404030301010803" pitchFamily="18" charset="0"/>
                <a:cs typeface="Arial" panose="020B0604020202020204" pitchFamily="34" charset="0"/>
              </a:rPr>
              <a:t>) </a:t>
            </a:r>
            <a:r>
              <a:rPr lang="pt-BR" sz="2800" dirty="0">
                <a:latin typeface="Garamond" panose="02020404030301010803" pitchFamily="18" charset="0"/>
                <a:cs typeface="Arial" panose="020B0604020202020204" pitchFamily="34" charset="0"/>
              </a:rPr>
              <a:t/>
            </a:r>
            <a:br>
              <a:rPr lang="pt-BR" sz="2800" dirty="0">
                <a:latin typeface="Garamond" panose="02020404030301010803" pitchFamily="18" charset="0"/>
                <a:cs typeface="Arial" panose="020B0604020202020204" pitchFamily="34" charset="0"/>
              </a:rPr>
            </a:br>
            <a:r>
              <a:rPr lang="pt-PT" sz="2800" dirty="0">
                <a:latin typeface="Garamond" panose="02020404030301010803" pitchFamily="18" charset="0"/>
                <a:cs typeface="Arial" panose="020B0604020202020204" pitchFamily="34" charset="0"/>
              </a:rPr>
              <a:t> </a:t>
            </a:r>
            <a:r>
              <a:rPr lang="pt-BR" sz="2800" dirty="0">
                <a:latin typeface="Garamond" panose="02020404030301010803" pitchFamily="18" charset="0"/>
                <a:cs typeface="Arial" panose="020B0604020202020204" pitchFamily="34" charset="0"/>
              </a:rPr>
              <a:t/>
            </a:r>
            <a:br>
              <a:rPr lang="pt-BR" sz="2800" dirty="0">
                <a:latin typeface="Garamond" panose="02020404030301010803" pitchFamily="18" charset="0"/>
                <a:cs typeface="Arial" panose="020B0604020202020204" pitchFamily="34" charset="0"/>
              </a:rPr>
            </a:br>
            <a:r>
              <a:rPr lang="pt-PT" sz="2800" dirty="0">
                <a:latin typeface="Garamond" panose="02020404030301010803" pitchFamily="18" charset="0"/>
                <a:cs typeface="Arial" panose="020B0604020202020204" pitchFamily="34" charset="0"/>
              </a:rPr>
              <a:t>A </a:t>
            </a:r>
            <a:r>
              <a:rPr lang="pt-PT" sz="2800" b="1" dirty="0">
                <a:latin typeface="Garamond" panose="02020404030301010803" pitchFamily="18" charset="0"/>
                <a:cs typeface="Arial" panose="020B0604020202020204" pitchFamily="34" charset="0"/>
              </a:rPr>
              <a:t>abordagem da pesquisa operacional</a:t>
            </a:r>
            <a:r>
              <a:rPr lang="pt-PT" sz="2800" dirty="0">
                <a:latin typeface="Garamond" panose="02020404030301010803" pitchFamily="18" charset="0"/>
                <a:cs typeface="Arial" panose="020B0604020202020204" pitchFamily="34" charset="0"/>
              </a:rPr>
              <a:t> (</a:t>
            </a:r>
            <a:r>
              <a:rPr lang="pt-PT" sz="2800" dirty="0" err="1">
                <a:latin typeface="Garamond" panose="02020404030301010803" pitchFamily="18" charset="0"/>
                <a:cs typeface="Arial" panose="020B0604020202020204" pitchFamily="34" charset="0"/>
              </a:rPr>
              <a:t>APOp</a:t>
            </a:r>
            <a:r>
              <a:rPr lang="pt-PT" sz="2800" dirty="0">
                <a:latin typeface="Garamond" panose="02020404030301010803" pitchFamily="18" charset="0"/>
                <a:cs typeface="Arial" panose="020B0604020202020204" pitchFamily="34" charset="0"/>
              </a:rPr>
              <a:t>) é também conhecida por </a:t>
            </a:r>
            <a:r>
              <a:rPr lang="pt-PT" sz="2800" b="1" dirty="0">
                <a:latin typeface="Garamond" panose="02020404030301010803" pitchFamily="18" charset="0"/>
                <a:cs typeface="Arial" panose="020B0604020202020204" pitchFamily="34" charset="0"/>
              </a:rPr>
              <a:t>Teoria Matemática </a:t>
            </a:r>
            <a:r>
              <a:rPr lang="pt-PT" sz="2800" dirty="0">
                <a:latin typeface="Garamond" panose="02020404030301010803" pitchFamily="18" charset="0"/>
                <a:cs typeface="Arial" panose="020B0604020202020204" pitchFamily="34" charset="0"/>
              </a:rPr>
              <a:t>(TM) aplicada à resolução de problemas administrativos. A denominação </a:t>
            </a:r>
            <a:r>
              <a:rPr lang="pt-PT" sz="2800" b="1" dirty="0">
                <a:latin typeface="Garamond" panose="02020404030301010803" pitchFamily="18" charset="0"/>
                <a:cs typeface="Arial" panose="020B0604020202020204" pitchFamily="34" charset="0"/>
              </a:rPr>
              <a:t>pesquisa operacional </a:t>
            </a:r>
            <a:r>
              <a:rPr lang="pt-PT" sz="2800" dirty="0">
                <a:latin typeface="Garamond" panose="02020404030301010803" pitchFamily="18" charset="0"/>
                <a:cs typeface="Arial" panose="020B0604020202020204" pitchFamily="34" charset="0"/>
              </a:rPr>
              <a:t>(PO) é tida por vários estudiosos como genérica e vaga constituindo uma das razões porque esta abordagem ainda não é considerada uma teoria propriamente dita, tal como a teoria clássica ou a teoria das relações humanas. </a:t>
            </a:r>
            <a:endParaRPr lang="pt-BR" sz="2800" dirty="0">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9482174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927" y="965916"/>
            <a:ext cx="11164910" cy="5892084"/>
          </a:xfrm>
        </p:spPr>
        <p:txBody>
          <a:bodyPr>
            <a:normAutofit fontScale="90000"/>
          </a:bodyPr>
          <a:lstStyle/>
          <a:p>
            <a:pPr algn="just"/>
            <a:r>
              <a:rPr lang="pt-PT" sz="3100" b="1" dirty="0" smtClean="0">
                <a:latin typeface="Garamond" panose="02020404030301010803" pitchFamily="18" charset="0"/>
              </a:rPr>
              <a:t/>
            </a:r>
            <a:br>
              <a:rPr lang="pt-PT" sz="3100" b="1" dirty="0" smtClean="0">
                <a:latin typeface="Garamond" panose="02020404030301010803" pitchFamily="18" charset="0"/>
              </a:rPr>
            </a:br>
            <a:r>
              <a:rPr lang="pt-PT" sz="3100" b="1" dirty="0" smtClean="0">
                <a:latin typeface="Garamond" panose="02020404030301010803" pitchFamily="18" charset="0"/>
              </a:rPr>
              <a:t>Precursor</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 </a:t>
            </a:r>
            <a:r>
              <a:rPr lang="pt-PT" sz="3100" b="1" dirty="0">
                <a:latin typeface="Garamond" panose="02020404030301010803" pitchFamily="18" charset="0"/>
              </a:rPr>
              <a:t>principal precursor</a:t>
            </a:r>
            <a:r>
              <a:rPr lang="pt-PT" sz="3100" dirty="0">
                <a:latin typeface="Garamond" panose="02020404030301010803" pitchFamily="18" charset="0"/>
              </a:rPr>
              <a:t> desta abordagem é Herbert Simon (1916), um autor behaviorista que ficou celebre com seu livro intitulado </a:t>
            </a:r>
            <a:r>
              <a:rPr lang="pt-PT" sz="3100" i="1" dirty="0" err="1">
                <a:latin typeface="Garamond" panose="02020404030301010803" pitchFamily="18" charset="0"/>
              </a:rPr>
              <a:t>The</a:t>
            </a:r>
            <a:r>
              <a:rPr lang="pt-PT" sz="3100" i="1" dirty="0">
                <a:latin typeface="Garamond" panose="02020404030301010803" pitchFamily="18" charset="0"/>
              </a:rPr>
              <a:t> New </a:t>
            </a:r>
            <a:r>
              <a:rPr lang="pt-PT" sz="3100" i="1" dirty="0" err="1">
                <a:latin typeface="Garamond" panose="02020404030301010803" pitchFamily="18" charset="0"/>
              </a:rPr>
              <a:t>Science</a:t>
            </a:r>
            <a:r>
              <a:rPr lang="pt-PT" sz="3100" i="1" dirty="0">
                <a:latin typeface="Garamond" panose="02020404030301010803" pitchFamily="18" charset="0"/>
              </a:rPr>
              <a:t> </a:t>
            </a:r>
            <a:r>
              <a:rPr lang="pt-PT" sz="3100" i="1" dirty="0" err="1">
                <a:latin typeface="Garamond" panose="02020404030301010803" pitchFamily="18" charset="0"/>
              </a:rPr>
              <a:t>of</a:t>
            </a:r>
            <a:r>
              <a:rPr lang="pt-PT" sz="3100" i="1" dirty="0">
                <a:latin typeface="Garamond" panose="02020404030301010803" pitchFamily="18" charset="0"/>
              </a:rPr>
              <a:t> Management </a:t>
            </a:r>
            <a:r>
              <a:rPr lang="pt-PT" sz="3100" i="1" dirty="0" err="1">
                <a:latin typeface="Garamond" panose="02020404030301010803" pitchFamily="18" charset="0"/>
              </a:rPr>
              <a:t>Decision</a:t>
            </a:r>
            <a:r>
              <a:rPr lang="pt-PT" sz="3100" dirty="0">
                <a:latin typeface="Garamond" panose="02020404030301010803" pitchFamily="18" charset="0"/>
              </a:rPr>
              <a:t> (1960)</a:t>
            </a:r>
            <a:r>
              <a:rPr lang="pt-PT" sz="3100" i="1" dirty="0">
                <a:latin typeface="Garamond" panose="02020404030301010803" pitchFamily="18" charset="0"/>
              </a:rPr>
              <a:t> </a:t>
            </a:r>
            <a:r>
              <a:rPr lang="pt-PT" sz="3100" dirty="0">
                <a:latin typeface="Garamond" panose="02020404030301010803" pitchFamily="18" charset="0"/>
              </a:rPr>
              <a:t>(</a:t>
            </a:r>
            <a:r>
              <a:rPr lang="pt-PT" sz="3100" i="1" dirty="0">
                <a:latin typeface="Garamond" panose="02020404030301010803" pitchFamily="18" charset="0"/>
              </a:rPr>
              <a:t>Nova Ciência da Gestão de Tomada de Decisão</a:t>
            </a:r>
            <a:r>
              <a:rPr lang="pt-PT" sz="3100" dirty="0">
                <a:latin typeface="Garamond" panose="02020404030301010803" pitchFamily="18" charset="0"/>
              </a:rPr>
              <a:t>). </a:t>
            </a:r>
            <a:r>
              <a:rPr lang="pt-PT" sz="3100" dirty="0" smtClean="0">
                <a:latin typeface="Garamond" panose="02020404030301010803" pitchFamily="18" charset="0"/>
              </a:rPr>
              <a:t/>
            </a:r>
            <a:br>
              <a:rPr lang="pt-PT" sz="3100" dirty="0" smtClean="0">
                <a:latin typeface="Garamond" panose="02020404030301010803" pitchFamily="18" charset="0"/>
              </a:rPr>
            </a:br>
            <a:r>
              <a:rPr lang="pt-BR" dirty="0" smtClean="0"/>
              <a:t/>
            </a:r>
            <a:br>
              <a:rPr lang="pt-BR" dirty="0" smtClean="0"/>
            </a:br>
            <a:r>
              <a:rPr lang="pt-PT" sz="3100" dirty="0" smtClean="0">
                <a:latin typeface="Garamond" panose="02020404030301010803" pitchFamily="18" charset="0"/>
              </a:rPr>
              <a:t>Segundo </a:t>
            </a:r>
            <a:r>
              <a:rPr lang="pt-PT" sz="3100" dirty="0" err="1" smtClean="0">
                <a:latin typeface="Garamond" panose="02020404030301010803" pitchFamily="18" charset="0"/>
              </a:rPr>
              <a:t>Kwasnicka</a:t>
            </a:r>
            <a:r>
              <a:rPr lang="pt-PT" sz="3100" dirty="0" smtClean="0">
                <a:latin typeface="Garamond" panose="02020404030301010803" pitchFamily="18" charset="0"/>
              </a:rPr>
              <a:t> (2001), a </a:t>
            </a:r>
            <a:r>
              <a:rPr lang="pt-PT" sz="3100" b="1" i="1" dirty="0" smtClean="0">
                <a:latin typeface="Garamond" panose="02020404030301010803" pitchFamily="18" charset="0"/>
              </a:rPr>
              <a:t>visão </a:t>
            </a:r>
            <a:r>
              <a:rPr lang="pt-PT" sz="3100" b="1" i="1" dirty="0" err="1" smtClean="0">
                <a:latin typeface="Garamond" panose="02020404030301010803" pitchFamily="18" charset="0"/>
              </a:rPr>
              <a:t>sócio-técnica</a:t>
            </a:r>
            <a:r>
              <a:rPr lang="pt-PT" sz="3100" b="1" dirty="0" smtClean="0">
                <a:latin typeface="Garamond" panose="02020404030301010803" pitchFamily="18" charset="0"/>
              </a:rPr>
              <a:t> </a:t>
            </a:r>
            <a:r>
              <a:rPr lang="pt-PT" sz="3100" dirty="0" smtClean="0">
                <a:latin typeface="Garamond" panose="02020404030301010803" pitchFamily="18" charset="0"/>
              </a:rPr>
              <a:t>é uma forma de análise </a:t>
            </a:r>
            <a:r>
              <a:rPr lang="pt-PT" sz="3100" b="1" dirty="0" smtClean="0">
                <a:latin typeface="Garamond" panose="02020404030301010803" pitchFamily="18" charset="0"/>
              </a:rPr>
              <a:t>usada por gestores para apoiarem-se no processo de tomada de decisões </a:t>
            </a:r>
            <a:r>
              <a:rPr lang="pt-PT" sz="3100" dirty="0" smtClean="0">
                <a:latin typeface="Garamond" panose="02020404030301010803" pitchFamily="18" charset="0"/>
              </a:rPr>
              <a:t>usando várias disciplinas, técnicas matemáticas de pesquisa e metodologias científicas para o uso e análise de problemas </a:t>
            </a:r>
            <a:r>
              <a:rPr lang="pt-PT" sz="3100" dirty="0" err="1" smtClean="0">
                <a:latin typeface="Garamond" panose="02020404030301010803" pitchFamily="18" charset="0"/>
              </a:rPr>
              <a:t>actuais</a:t>
            </a:r>
            <a:r>
              <a:rPr lang="pt-PT" sz="3100" dirty="0" smtClean="0">
                <a:latin typeface="Garamond" panose="02020404030301010803" pitchFamily="18" charset="0"/>
              </a:rPr>
              <a:t> e futuros da organização, contribuindo desta forma para a avaliação científica das alternativas de solução dos problemas visados nos planos de </a:t>
            </a:r>
            <a:r>
              <a:rPr lang="pt-PT" sz="3100" dirty="0" err="1" smtClean="0">
                <a:latin typeface="Garamond" panose="02020404030301010803" pitchFamily="18" charset="0"/>
              </a:rPr>
              <a:t>acção</a:t>
            </a:r>
            <a:r>
              <a:rPr lang="pt-PT" sz="3100" dirty="0" smtClean="0">
                <a:latin typeface="Garamond" panose="02020404030301010803" pitchFamily="18" charset="0"/>
              </a:rPr>
              <a:t> administrativa.</a:t>
            </a:r>
            <a:r>
              <a:rPr lang="pt-BR" dirty="0"/>
              <a:t/>
            </a:r>
            <a:br>
              <a:rPr lang="pt-BR" dirty="0"/>
            </a:br>
            <a:r>
              <a:rPr lang="pt-BR" dirty="0"/>
              <a:t/>
            </a:r>
            <a:br>
              <a:rPr lang="pt-BR" dirty="0"/>
            </a:br>
            <a:endParaRPr lang="pt-BR" dirty="0"/>
          </a:p>
        </p:txBody>
      </p:sp>
    </p:spTree>
    <p:extLst>
      <p:ext uri="{BB962C8B-B14F-4D97-AF65-F5344CB8AC3E}">
        <p14:creationId xmlns:p14="http://schemas.microsoft.com/office/powerpoint/2010/main" val="214897117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5930" y="1047705"/>
            <a:ext cx="10005811" cy="4979608"/>
          </a:xfrm>
        </p:spPr>
        <p:txBody>
          <a:bodyPr>
            <a:normAutofit/>
          </a:bodyPr>
          <a:lstStyle/>
          <a:p>
            <a:pPr algn="just"/>
            <a:r>
              <a:rPr lang="pt-BR" dirty="0"/>
              <a:t/>
            </a:r>
            <a:br>
              <a:rPr lang="pt-BR" dirty="0"/>
            </a:br>
            <a:r>
              <a:rPr lang="pt-PT" sz="2800" b="1" dirty="0" smtClean="0">
                <a:latin typeface="Garamond" panose="02020404030301010803" pitchFamily="18" charset="0"/>
              </a:rPr>
              <a:t>Tese</a:t>
            </a:r>
            <a:r>
              <a:rPr lang="pt-PT" b="1" dirty="0"/>
              <a:t> </a:t>
            </a:r>
            <a:r>
              <a:rPr lang="pt-BR" dirty="0"/>
              <a:t/>
            </a:r>
            <a:br>
              <a:rPr lang="pt-BR" dirty="0"/>
            </a:br>
            <a:r>
              <a:rPr lang="pt-PT" sz="2800" dirty="0">
                <a:latin typeface="Garamond" panose="02020404030301010803" pitchFamily="18" charset="0"/>
              </a:rPr>
              <a:t>A principal tese da abordagem da pesquisa operacional tem a ver com a aplicação da metodologia científica e técnica de pesquisa para o estudo e análise de problemas </a:t>
            </a:r>
            <a:r>
              <a:rPr lang="pt-PT" sz="2800" dirty="0" err="1">
                <a:latin typeface="Garamond" panose="02020404030301010803" pitchFamily="18" charset="0"/>
              </a:rPr>
              <a:t>actuais</a:t>
            </a:r>
            <a:r>
              <a:rPr lang="pt-PT" sz="2800" dirty="0">
                <a:latin typeface="Garamond" panose="02020404030301010803" pitchFamily="18" charset="0"/>
              </a:rPr>
              <a:t> e futuros da administração das organizações</a:t>
            </a:r>
            <a:r>
              <a:rPr lang="pt-PT" dirty="0"/>
              <a:t>. </a:t>
            </a:r>
            <a:endParaRPr lang="pt-BR" dirty="0"/>
          </a:p>
        </p:txBody>
      </p:sp>
    </p:spTree>
    <p:extLst>
      <p:ext uri="{BB962C8B-B14F-4D97-AF65-F5344CB8AC3E}">
        <p14:creationId xmlns:p14="http://schemas.microsoft.com/office/powerpoint/2010/main" val="260073064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49249"/>
            <a:ext cx="11256137" cy="4752305"/>
          </a:xfrm>
        </p:spPr>
        <p:txBody>
          <a:bodyPr>
            <a:normAutofit fontScale="90000"/>
          </a:bodyPr>
          <a:lstStyle/>
          <a:p>
            <a:pPr lvl="1" algn="just" rtl="0">
              <a:lnSpc>
                <a:spcPct val="90000"/>
              </a:lnSpc>
              <a:spcBef>
                <a:spcPct val="0"/>
              </a:spcBef>
            </a:pPr>
            <a:r>
              <a:rPr lang="pt-PT" sz="3100" b="1" dirty="0" smtClean="0">
                <a:latin typeface="Garamond" panose="02020404030301010803" pitchFamily="18" charset="0"/>
              </a:rPr>
              <a:t>Percursores </a:t>
            </a:r>
            <a:br>
              <a:rPr lang="pt-PT" sz="3100" b="1" dirty="0" smtClean="0">
                <a:latin typeface="Garamond" panose="02020404030301010803" pitchFamily="18" charset="0"/>
              </a:rPr>
            </a:br>
            <a:r>
              <a:rPr lang="pt-PT" sz="3100" b="1" dirty="0" smtClean="0">
                <a:latin typeface="Garamond" panose="02020404030301010803" pitchFamily="18" charset="0"/>
              </a:rPr>
              <a:t/>
            </a:r>
            <a:br>
              <a:rPr lang="pt-PT" sz="3100" b="1" dirty="0" smtClean="0">
                <a:latin typeface="Garamond" panose="02020404030301010803" pitchFamily="18" charset="0"/>
              </a:rPr>
            </a:br>
            <a:r>
              <a:rPr lang="pt-PT" sz="3100" b="1" dirty="0" smtClean="0">
                <a:latin typeface="Garamond" panose="02020404030301010803" pitchFamily="18" charset="0"/>
              </a:rPr>
              <a:t>1-Johann </a:t>
            </a:r>
            <a:r>
              <a:rPr lang="pt-PT" sz="3100" b="1" dirty="0" err="1">
                <a:latin typeface="Garamond" panose="02020404030301010803" pitchFamily="18" charset="0"/>
              </a:rPr>
              <a:t>Von</a:t>
            </a:r>
            <a:r>
              <a:rPr lang="pt-PT" sz="3100" b="1" dirty="0">
                <a:latin typeface="Garamond" panose="02020404030301010803" pitchFamily="18" charset="0"/>
              </a:rPr>
              <a:t> </a:t>
            </a:r>
            <a:r>
              <a:rPr lang="pt-PT" sz="3100" b="1" dirty="0" err="1">
                <a:latin typeface="Garamond" panose="02020404030301010803" pitchFamily="18" charset="0"/>
              </a:rPr>
              <a:t>Neuman</a:t>
            </a:r>
            <a:r>
              <a:rPr lang="pt-PT" sz="3100" b="1" dirty="0">
                <a:latin typeface="Garamond" panose="02020404030301010803" pitchFamily="18" charset="0"/>
              </a:rPr>
              <a:t> e </a:t>
            </a:r>
            <a:r>
              <a:rPr lang="pt-PT" sz="3100" b="1" dirty="0" err="1">
                <a:latin typeface="Garamond" panose="02020404030301010803" pitchFamily="18" charset="0"/>
              </a:rPr>
              <a:t>Oskar</a:t>
            </a:r>
            <a:r>
              <a:rPr lang="pt-PT" sz="3100" b="1" dirty="0">
                <a:latin typeface="Garamond" panose="02020404030301010803" pitchFamily="18" charset="0"/>
              </a:rPr>
              <a:t> </a:t>
            </a:r>
            <a:r>
              <a:rPr lang="pt-PT" sz="3100" b="1" dirty="0" err="1">
                <a:latin typeface="Garamond" panose="02020404030301010803" pitchFamily="18" charset="0"/>
              </a:rPr>
              <a:t>Morgenstern</a:t>
            </a:r>
            <a:r>
              <a:rPr lang="pt-PT" sz="3100" dirty="0">
                <a:latin typeface="Garamond" panose="02020404030301010803" pitchFamily="18" charset="0"/>
              </a:rPr>
              <a:t> (1947) contribuíram com um trabalho clássico de pesquisa que culminou com a formulação da </a:t>
            </a:r>
            <a:r>
              <a:rPr lang="pt-PT" sz="3100" i="1" dirty="0">
                <a:latin typeface="Garamond" panose="02020404030301010803" pitchFamily="18" charset="0"/>
              </a:rPr>
              <a:t>teoria de jogos</a:t>
            </a:r>
            <a:r>
              <a:rPr lang="pt-PT" sz="3100" dirty="0">
                <a:latin typeface="Garamond" panose="02020404030301010803" pitchFamily="18" charset="0"/>
              </a:rPr>
              <a:t> no seu livro intitulado “</a:t>
            </a:r>
            <a:r>
              <a:rPr lang="pt-PT" sz="3100" i="1" dirty="0" err="1">
                <a:latin typeface="Garamond" panose="02020404030301010803" pitchFamily="18" charset="0"/>
              </a:rPr>
              <a:t>Theory</a:t>
            </a:r>
            <a:r>
              <a:rPr lang="pt-PT" sz="3100" i="1" dirty="0">
                <a:latin typeface="Garamond" panose="02020404030301010803" pitchFamily="18" charset="0"/>
              </a:rPr>
              <a:t> </a:t>
            </a:r>
            <a:r>
              <a:rPr lang="pt-PT" sz="3100" i="1" dirty="0" err="1">
                <a:latin typeface="Garamond" panose="02020404030301010803" pitchFamily="18" charset="0"/>
              </a:rPr>
              <a:t>of</a:t>
            </a:r>
            <a:r>
              <a:rPr lang="pt-PT" sz="3100" i="1" dirty="0">
                <a:latin typeface="Garamond" panose="02020404030301010803" pitchFamily="18" charset="0"/>
              </a:rPr>
              <a:t> Games </a:t>
            </a:r>
            <a:r>
              <a:rPr lang="pt-PT" sz="3100" i="1" dirty="0" err="1">
                <a:latin typeface="Garamond" panose="02020404030301010803" pitchFamily="18" charset="0"/>
              </a:rPr>
              <a:t>and</a:t>
            </a:r>
            <a:r>
              <a:rPr lang="pt-PT" sz="3100" i="1" dirty="0">
                <a:latin typeface="Garamond" panose="02020404030301010803" pitchFamily="18" charset="0"/>
              </a:rPr>
              <a:t> </a:t>
            </a:r>
            <a:r>
              <a:rPr lang="pt-PT" sz="3100" i="1" dirty="0" err="1">
                <a:latin typeface="Garamond" panose="02020404030301010803" pitchFamily="18" charset="0"/>
              </a:rPr>
              <a:t>Economic</a:t>
            </a:r>
            <a:r>
              <a:rPr lang="pt-PT" sz="3100" i="1" dirty="0">
                <a:latin typeface="Garamond" panose="02020404030301010803" pitchFamily="18" charset="0"/>
              </a:rPr>
              <a:t> </a:t>
            </a:r>
            <a:r>
              <a:rPr lang="pt-PT" sz="3100" i="1" dirty="0" err="1">
                <a:latin typeface="Garamond" panose="02020404030301010803" pitchFamily="18" charset="0"/>
              </a:rPr>
              <a:t>Behavior</a:t>
            </a:r>
            <a:r>
              <a:rPr lang="pt-PT" dirty="0" smtClean="0"/>
              <a:t>”.</a:t>
            </a:r>
            <a:br>
              <a:rPr lang="pt-PT" dirty="0" smtClean="0"/>
            </a:br>
            <a:r>
              <a:rPr lang="pt-PT" dirty="0"/>
              <a:t/>
            </a:r>
            <a:br>
              <a:rPr lang="pt-PT" dirty="0"/>
            </a:br>
            <a:r>
              <a:rPr lang="pt-BR" sz="3100" dirty="0" smtClean="0">
                <a:latin typeface="Garamond" panose="02020404030301010803" pitchFamily="18" charset="0"/>
              </a:rPr>
              <a:t/>
            </a:r>
            <a:br>
              <a:rPr lang="pt-BR" sz="3100" dirty="0" smtClean="0">
                <a:latin typeface="Garamond" panose="02020404030301010803" pitchFamily="18" charset="0"/>
              </a:rPr>
            </a:b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Walter </a:t>
            </a:r>
            <a:r>
              <a:rPr lang="pt-PT" sz="3100" b="1" dirty="0" err="1">
                <a:latin typeface="Garamond" panose="02020404030301010803" pitchFamily="18" charset="0"/>
              </a:rPr>
              <a:t>Shewhart</a:t>
            </a:r>
            <a:r>
              <a:rPr lang="pt-PT" sz="3100" b="1" dirty="0">
                <a:latin typeface="Garamond" panose="02020404030301010803" pitchFamily="18" charset="0"/>
              </a:rPr>
              <a:t> </a:t>
            </a:r>
            <a:r>
              <a:rPr lang="pt-PT" sz="3100" dirty="0">
                <a:latin typeface="Garamond" panose="02020404030301010803" pitchFamily="18" charset="0"/>
              </a:rPr>
              <a:t>(1945) introduziu aplicação do </a:t>
            </a:r>
            <a:r>
              <a:rPr lang="pt-PT" sz="3100" b="1" dirty="0">
                <a:latin typeface="Garamond" panose="02020404030301010803" pitchFamily="18" charset="0"/>
              </a:rPr>
              <a:t>método estatístico</a:t>
            </a:r>
            <a:r>
              <a:rPr lang="pt-PT" sz="3100" dirty="0">
                <a:latin typeface="Garamond" panose="02020404030301010803" pitchFamily="18" charset="0"/>
              </a:rPr>
              <a:t> aos problemas de qualidade na produção de bens e serviços durante o período que decorreu a Segunda Guerra Mundial na Europa.</a:t>
            </a:r>
            <a:r>
              <a:rPr lang="pt-BR" sz="3100" dirty="0">
                <a:latin typeface="Garamond" panose="02020404030301010803" pitchFamily="18" charset="0"/>
              </a:rPr>
              <a:t/>
            </a:r>
            <a:br>
              <a:rPr lang="pt-BR" sz="3100" dirty="0">
                <a:latin typeface="Garamond" panose="02020404030301010803" pitchFamily="18" charset="0"/>
              </a:rPr>
            </a:br>
            <a:r>
              <a:rPr lang="pt-BR" sz="3100" dirty="0" smtClean="0">
                <a:latin typeface="Garamond" panose="02020404030301010803" pitchFamily="18" charset="0"/>
              </a:rPr>
              <a:t/>
            </a:r>
            <a:br>
              <a:rPr lang="pt-BR" sz="3100" dirty="0" smtClean="0">
                <a:latin typeface="Garamond" panose="02020404030301010803" pitchFamily="18" charset="0"/>
              </a:rPr>
            </a:br>
            <a:r>
              <a:rPr lang="pt-BR" dirty="0"/>
              <a:t/>
            </a:r>
            <a:br>
              <a:rPr lang="pt-BR" dirty="0"/>
            </a:br>
            <a:endParaRPr lang="pt-BR" dirty="0"/>
          </a:p>
        </p:txBody>
      </p:sp>
    </p:spTree>
    <p:extLst>
      <p:ext uri="{BB962C8B-B14F-4D97-AF65-F5344CB8AC3E}">
        <p14:creationId xmlns:p14="http://schemas.microsoft.com/office/powerpoint/2010/main" val="31706598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4247" y="1596980"/>
            <a:ext cx="11075831" cy="4533364"/>
          </a:xfrm>
        </p:spPr>
        <p:txBody>
          <a:bodyPr>
            <a:noAutofit/>
          </a:bodyPr>
          <a:lstStyle/>
          <a:p>
            <a:r>
              <a:rPr lang="pt-PT" sz="2800" b="1" dirty="0">
                <a:latin typeface="Garamond" panose="02020404030301010803" pitchFamily="18" charset="0"/>
              </a:rPr>
              <a:t>Pressupostos básicos</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A pesquisa operacional assenta em </a:t>
            </a:r>
            <a:r>
              <a:rPr lang="pt-PT" sz="2800" b="1" dirty="0">
                <a:latin typeface="Garamond" panose="02020404030301010803" pitchFamily="18" charset="0"/>
              </a:rPr>
              <a:t>três pressupostos básicos</a:t>
            </a:r>
            <a:r>
              <a:rPr lang="pt-PT" sz="2800" dirty="0">
                <a:latin typeface="Garamond" panose="02020404030301010803" pitchFamily="18" charset="0"/>
              </a:rPr>
              <a:t> na tomada de decisões administrativas: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1-</a:t>
            </a:r>
            <a:r>
              <a:rPr lang="pt-PT" sz="2800" dirty="0" smtClean="0">
                <a:latin typeface="Garamond" panose="02020404030301010803" pitchFamily="18" charset="0"/>
              </a:rPr>
              <a:t>Visão </a:t>
            </a:r>
            <a:r>
              <a:rPr lang="pt-PT" sz="2800" dirty="0">
                <a:latin typeface="Garamond" panose="02020404030301010803" pitchFamily="18" charset="0"/>
              </a:rPr>
              <a:t>sistémica dos problemas a serem resolvidos;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2-</a:t>
            </a:r>
            <a:r>
              <a:rPr lang="pt-PT" sz="2800" dirty="0" smtClean="0">
                <a:latin typeface="Garamond" panose="02020404030301010803" pitchFamily="18" charset="0"/>
              </a:rPr>
              <a:t>Uso </a:t>
            </a:r>
            <a:r>
              <a:rPr lang="pt-PT" sz="2800" dirty="0">
                <a:latin typeface="Garamond" panose="02020404030301010803" pitchFamily="18" charset="0"/>
              </a:rPr>
              <a:t>do método científico na resolução de problemas;</a:t>
            </a:r>
            <a:r>
              <a:rPr lang="pt-BR" sz="2800" dirty="0">
                <a:latin typeface="Garamond" panose="02020404030301010803" pitchFamily="18" charset="0"/>
              </a:rPr>
              <a:t/>
            </a:r>
            <a:br>
              <a:rPr lang="pt-BR" sz="2800" dirty="0">
                <a:latin typeface="Garamond" panose="02020404030301010803" pitchFamily="18" charset="0"/>
              </a:rPr>
            </a:br>
            <a:r>
              <a:rPr lang="pt-BR" sz="2800" b="1" dirty="0" smtClean="0">
                <a:latin typeface="Garamond" panose="02020404030301010803" pitchFamily="18" charset="0"/>
              </a:rPr>
              <a:t>3-</a:t>
            </a:r>
            <a:r>
              <a:rPr lang="pt-PT" sz="2800" dirty="0" smtClean="0">
                <a:latin typeface="Garamond" panose="02020404030301010803" pitchFamily="18" charset="0"/>
              </a:rPr>
              <a:t>Utilização </a:t>
            </a:r>
            <a:r>
              <a:rPr lang="pt-PT" sz="2800" dirty="0">
                <a:latin typeface="Garamond" panose="02020404030301010803" pitchFamily="18" charset="0"/>
              </a:rPr>
              <a:t>de técnicas específicas de estatística, probabilidade e modelos matemáticos para ajudar o gestor ou administrador no processo de tomada de decisões para resolver problemas de gestão e administrativos.</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23495885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7742" y="824249"/>
            <a:ext cx="10997486" cy="5859886"/>
          </a:xfrm>
        </p:spPr>
        <p:txBody>
          <a:bodyPr>
            <a:normAutofit fontScale="90000"/>
          </a:bodyPr>
          <a:lstStyle/>
          <a:p>
            <a:pPr lvl="1"/>
            <a:r>
              <a:rPr lang="pt-PT" sz="2800" b="1" dirty="0">
                <a:latin typeface="Garamond" panose="02020404030301010803" pitchFamily="18" charset="0"/>
              </a:rPr>
              <a:t>Principais teorias e </a:t>
            </a:r>
            <a:r>
              <a:rPr lang="pt-PT" sz="2800" b="1" dirty="0" smtClean="0">
                <a:latin typeface="Garamond" panose="02020404030301010803" pitchFamily="18" charset="0"/>
              </a:rPr>
              <a:t>técnicas</a:t>
            </a:r>
            <a:br>
              <a:rPr lang="pt-PT" sz="2800" b="1" dirty="0" smtClean="0">
                <a:latin typeface="Garamond" panose="02020404030301010803" pitchFamily="18" charset="0"/>
              </a:rPr>
            </a:br>
            <a:r>
              <a:rPr lang="pt-BR" dirty="0"/>
              <a:t/>
            </a:r>
            <a:br>
              <a:rPr lang="pt-BR" dirty="0"/>
            </a:br>
            <a:r>
              <a:rPr lang="pt-PT" sz="2800" b="1" dirty="0">
                <a:latin typeface="Garamond" panose="02020404030301010803" pitchFamily="18" charset="0"/>
              </a:rPr>
              <a:t>Teoria de jogos</a:t>
            </a:r>
            <a:r>
              <a:rPr lang="pt-PT" sz="2800" dirty="0">
                <a:latin typeface="Garamond" panose="02020404030301010803" pitchFamily="18" charset="0"/>
              </a:rPr>
              <a:t> é utilizada e aplicada na análise de concorrência nos mercados competitivos, como por exemplo, na disputa de: </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1-</a:t>
            </a:r>
            <a:r>
              <a:rPr lang="pt-PT" sz="2800" dirty="0" smtClean="0">
                <a:latin typeface="Garamond" panose="02020404030301010803" pitchFamily="18" charset="0"/>
              </a:rPr>
              <a:t>Clientes </a:t>
            </a:r>
            <a:r>
              <a:rPr lang="pt-PT" sz="2800" dirty="0">
                <a:latin typeface="Garamond" panose="02020404030301010803" pitchFamily="18" charset="0"/>
              </a:rPr>
              <a:t>ou consumidores quando há forte concorrência;</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2-</a:t>
            </a:r>
            <a:r>
              <a:rPr lang="pt-PT" sz="2800" dirty="0" smtClean="0">
                <a:latin typeface="Garamond" panose="02020404030301010803" pitchFamily="18" charset="0"/>
              </a:rPr>
              <a:t>Recursos </a:t>
            </a:r>
            <a:r>
              <a:rPr lang="pt-PT" sz="2800" dirty="0">
                <a:latin typeface="Garamond" panose="02020404030301010803" pitchFamily="18" charset="0"/>
              </a:rPr>
              <a:t>financeiros no mercado financeiro ou decapitais;</a:t>
            </a:r>
            <a:r>
              <a:rPr lang="pt-BR" sz="2800" dirty="0">
                <a:latin typeface="Garamond" panose="02020404030301010803" pitchFamily="18" charset="0"/>
              </a:rPr>
              <a:t/>
            </a:r>
            <a:br>
              <a:rPr lang="pt-BR" sz="2800" dirty="0">
                <a:latin typeface="Garamond" panose="02020404030301010803" pitchFamily="18" charset="0"/>
              </a:rPr>
            </a:br>
            <a:r>
              <a:rPr lang="pt-BR" sz="2800" dirty="0" smtClean="0">
                <a:latin typeface="Garamond" panose="02020404030301010803" pitchFamily="18" charset="0"/>
              </a:rPr>
              <a:t>3-</a:t>
            </a:r>
            <a:r>
              <a:rPr lang="pt-PT" sz="2800" dirty="0" smtClean="0">
                <a:latin typeface="Garamond" panose="02020404030301010803" pitchFamily="18" charset="0"/>
              </a:rPr>
              <a:t>Recursos </a:t>
            </a:r>
            <a:r>
              <a:rPr lang="pt-PT" sz="2800" dirty="0">
                <a:latin typeface="Garamond" panose="02020404030301010803" pitchFamily="18" charset="0"/>
              </a:rPr>
              <a:t>de produção no mercado de fornecedores ou de </a:t>
            </a:r>
            <a:r>
              <a:rPr lang="pt-PT" sz="2800" dirty="0" smtClean="0">
                <a:latin typeface="Garamond" panose="02020404030301010803" pitchFamily="18" charset="0"/>
              </a:rPr>
              <a:t>matérias-primas</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b="1" dirty="0">
                <a:latin typeface="Garamond" panose="02020404030301010803" pitchFamily="18" charset="0"/>
              </a:rPr>
              <a:t>Teoria de filas</a:t>
            </a:r>
            <a:r>
              <a:rPr lang="pt-PT" sz="2800" dirty="0">
                <a:latin typeface="Garamond" panose="02020404030301010803" pitchFamily="18" charset="0"/>
              </a:rPr>
              <a:t> é aplicada para resolver os problemas da </a:t>
            </a:r>
            <a:r>
              <a:rPr lang="pt-PT" sz="2800" dirty="0" err="1">
                <a:latin typeface="Garamond" panose="02020404030301010803" pitchFamily="18" charset="0"/>
              </a:rPr>
              <a:t>optimização</a:t>
            </a:r>
            <a:r>
              <a:rPr lang="pt-PT" sz="2800" dirty="0">
                <a:latin typeface="Garamond" panose="02020404030301010803" pitchFamily="18" charset="0"/>
              </a:rPr>
              <a:t> da prestação de serviços em função do tempo cuidando dos pontos de estrangulamento e o tempo de espera ou das demoras verificadas em algum ponto do ciclo da prestação de serviços. A teoria de </a:t>
            </a:r>
            <a:r>
              <a:rPr lang="pt-PT" sz="2800" b="1" i="1" dirty="0">
                <a:latin typeface="Garamond" panose="02020404030301010803" pitchFamily="18" charset="0"/>
              </a:rPr>
              <a:t>filas tem enfoque na resolução de problemas relacionados com longas esperas para o cliente ser atendido </a:t>
            </a:r>
            <a:r>
              <a:rPr lang="pt-PT" sz="2800" dirty="0">
                <a:latin typeface="Garamond" panose="02020404030301010803" pitchFamily="18" charset="0"/>
              </a:rPr>
              <a:t>em fila, tráfego, ligações telefónicas, logística e atendimento ao cliente</a:t>
            </a:r>
            <a:endParaRPr lang="pt-BR" sz="2800" dirty="0">
              <a:latin typeface="Garamond" panose="02020404030301010803" pitchFamily="18" charset="0"/>
            </a:endParaRPr>
          </a:p>
        </p:txBody>
      </p:sp>
    </p:spTree>
    <p:extLst>
      <p:ext uri="{BB962C8B-B14F-4D97-AF65-F5344CB8AC3E}">
        <p14:creationId xmlns:p14="http://schemas.microsoft.com/office/powerpoint/2010/main" val="23276635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155" y="1004552"/>
            <a:ext cx="10959921" cy="4958366"/>
          </a:xfrm>
        </p:spPr>
        <p:txBody>
          <a:bodyPr>
            <a:noAutofit/>
          </a:bodyPr>
          <a:lstStyle/>
          <a:p>
            <a:pPr lvl="1" algn="l"/>
            <a:r>
              <a:rPr lang="pt-PT" sz="2400" b="1" dirty="0">
                <a:latin typeface="Garamond" panose="02020404030301010803" pitchFamily="18" charset="0"/>
              </a:rPr>
              <a:t>Teoria de grafos</a:t>
            </a:r>
            <a:r>
              <a:rPr lang="pt-PT" sz="2400" dirty="0">
                <a:latin typeface="Garamond" panose="02020404030301010803" pitchFamily="18" charset="0"/>
              </a:rPr>
              <a:t> baseia-se na aplicação de </a:t>
            </a:r>
            <a:r>
              <a:rPr lang="pt-PT" sz="2400" i="1" dirty="0">
                <a:latin typeface="Garamond" panose="02020404030301010803" pitchFamily="18" charset="0"/>
              </a:rPr>
              <a:t>redes e diagramas de flechas</a:t>
            </a:r>
            <a:r>
              <a:rPr lang="pt-PT" sz="2400" dirty="0">
                <a:latin typeface="Garamond" panose="02020404030301010803" pitchFamily="18" charset="0"/>
              </a:rPr>
              <a:t> para várias finalidades. As </a:t>
            </a:r>
            <a:r>
              <a:rPr lang="pt-PT" sz="2400" i="1" dirty="0">
                <a:latin typeface="Garamond" panose="02020404030301010803" pitchFamily="18" charset="0"/>
              </a:rPr>
              <a:t>redes ou os diagramas de flechas são aplicáveis em </a:t>
            </a:r>
            <a:r>
              <a:rPr lang="pt-PT" sz="2400" i="1" dirty="0" err="1">
                <a:latin typeface="Garamond" panose="02020404030301010803" pitchFamily="18" charset="0"/>
              </a:rPr>
              <a:t>projectos</a:t>
            </a:r>
            <a:r>
              <a:rPr lang="pt-PT" sz="2400" dirty="0">
                <a:latin typeface="Garamond" panose="02020404030301010803" pitchFamily="18" charset="0"/>
              </a:rPr>
              <a:t> que envolvem várias operações e etapas, vários recursos, diferentes órgãos intervenientes e envolvidos, prazos e custos mínimos. </a:t>
            </a:r>
            <a:r>
              <a:rPr lang="pt-PT" sz="2400" dirty="0" smtClean="0">
                <a:latin typeface="Garamond" panose="02020404030301010803" pitchFamily="18" charset="0"/>
              </a:rPr>
              <a:t/>
            </a:r>
            <a:br>
              <a:rPr lang="pt-PT" sz="2400" dirty="0" smtClean="0">
                <a:latin typeface="Garamond" panose="02020404030301010803" pitchFamily="18" charset="0"/>
              </a:rPr>
            </a:br>
            <a:r>
              <a:rPr lang="pt-PT" sz="2400" dirty="0" smtClean="0">
                <a:latin typeface="Garamond" panose="02020404030301010803" pitchFamily="18" charset="0"/>
              </a:rPr>
              <a:t/>
            </a:r>
            <a:br>
              <a:rPr lang="pt-PT" sz="2400" dirty="0" smtClean="0">
                <a:latin typeface="Garamond" panose="02020404030301010803" pitchFamily="18" charset="0"/>
              </a:rPr>
            </a:br>
            <a:r>
              <a:rPr lang="pt-PT" sz="2400" b="1" dirty="0">
                <a:latin typeface="Garamond" panose="02020404030301010803" pitchFamily="18" charset="0"/>
              </a:rPr>
              <a:t>Técnica de programação linear</a:t>
            </a:r>
            <a:r>
              <a:rPr lang="pt-PT" sz="2400" dirty="0">
                <a:latin typeface="Garamond" panose="02020404030301010803" pitchFamily="18" charset="0"/>
              </a:rPr>
              <a:t> é usada para análise de solução de problemas que requer a definição de valores das variáveis envolvidas na decisão para </a:t>
            </a:r>
            <a:r>
              <a:rPr lang="pt-PT" sz="2400" dirty="0" err="1">
                <a:latin typeface="Garamond" panose="02020404030301010803" pitchFamily="18" charset="0"/>
              </a:rPr>
              <a:t>optimizar</a:t>
            </a:r>
            <a:r>
              <a:rPr lang="pt-PT" sz="2400" dirty="0">
                <a:latin typeface="Garamond" panose="02020404030301010803" pitchFamily="18" charset="0"/>
              </a:rPr>
              <a:t> um </a:t>
            </a:r>
            <a:r>
              <a:rPr lang="pt-PT" sz="2400" dirty="0" err="1">
                <a:latin typeface="Garamond" panose="02020404030301010803" pitchFamily="18" charset="0"/>
              </a:rPr>
              <a:t>objectivo</a:t>
            </a:r>
            <a:r>
              <a:rPr lang="pt-PT" sz="2400" dirty="0">
                <a:latin typeface="Garamond" panose="02020404030301010803" pitchFamily="18" charset="0"/>
              </a:rPr>
              <a:t> a ser alcançado dentro de um conjunto de limitações ou </a:t>
            </a:r>
            <a:r>
              <a:rPr lang="pt-PT" sz="2400" dirty="0" smtClean="0">
                <a:latin typeface="Garamond" panose="02020404030301010803" pitchFamily="18" charset="0"/>
              </a:rPr>
              <a:t>restrições.</a:t>
            </a:r>
            <a:br>
              <a:rPr lang="pt-PT" sz="2400" dirty="0" smtClean="0">
                <a:latin typeface="Garamond" panose="02020404030301010803" pitchFamily="18" charset="0"/>
              </a:rPr>
            </a:br>
            <a:r>
              <a:rPr lang="pt-PT" sz="2400" dirty="0">
                <a:latin typeface="Garamond" panose="02020404030301010803" pitchFamily="18" charset="0"/>
              </a:rPr>
              <a:t/>
            </a:r>
            <a:br>
              <a:rPr lang="pt-PT" sz="2400" dirty="0">
                <a:latin typeface="Garamond" panose="02020404030301010803" pitchFamily="18" charset="0"/>
              </a:rPr>
            </a:br>
            <a:r>
              <a:rPr lang="pt-PT" sz="2400" b="1" dirty="0">
                <a:latin typeface="Garamond" panose="02020404030301010803" pitchFamily="18" charset="0"/>
              </a:rPr>
              <a:t>Técnica de programação dinâmica</a:t>
            </a:r>
            <a:r>
              <a:rPr lang="pt-PT" sz="2400" dirty="0">
                <a:latin typeface="Garamond" panose="02020404030301010803" pitchFamily="18" charset="0"/>
              </a:rPr>
              <a:t> é aplicada para a resolução de problemas que possuem várias fases inter-relacionadas, onde se deve </a:t>
            </a:r>
            <a:r>
              <a:rPr lang="pt-PT" sz="2400" dirty="0" err="1">
                <a:latin typeface="Garamond" panose="02020404030301010803" pitchFamily="18" charset="0"/>
              </a:rPr>
              <a:t>adoptar</a:t>
            </a:r>
            <a:r>
              <a:rPr lang="pt-PT" sz="2400" dirty="0">
                <a:latin typeface="Garamond" panose="02020404030301010803" pitchFamily="18" charset="0"/>
              </a:rPr>
              <a:t> uma decisão adequada a cada uma das fases, sem perder de vista o </a:t>
            </a:r>
            <a:r>
              <a:rPr lang="pt-PT" sz="2400" dirty="0" err="1">
                <a:latin typeface="Garamond" panose="02020404030301010803" pitchFamily="18" charset="0"/>
              </a:rPr>
              <a:t>objectivo</a:t>
            </a:r>
            <a:r>
              <a:rPr lang="pt-PT" sz="2400" dirty="0">
                <a:latin typeface="Garamond" panose="02020404030301010803" pitchFamily="18" charset="0"/>
              </a:rPr>
              <a:t> final da execução de uma determinada tarefa ou conjunto de tarefas.</a:t>
            </a:r>
            <a:r>
              <a:rPr lang="pt-BR" sz="2400" dirty="0"/>
              <a:t/>
            </a:r>
            <a:br>
              <a:rPr lang="pt-BR" sz="2400" dirty="0"/>
            </a:br>
            <a:r>
              <a:rPr lang="pt-PT" sz="2400" dirty="0"/>
              <a:t> </a:t>
            </a:r>
            <a:r>
              <a:rPr lang="pt-BR" sz="2400" dirty="0"/>
              <a:t/>
            </a:r>
            <a:br>
              <a:rPr lang="pt-BR" sz="2400" dirty="0"/>
            </a:br>
            <a:endParaRPr lang="pt-BR" sz="2400" dirty="0">
              <a:latin typeface="Garamond" panose="02020404030301010803" pitchFamily="18" charset="0"/>
            </a:endParaRPr>
          </a:p>
        </p:txBody>
      </p:sp>
    </p:spTree>
    <p:extLst>
      <p:ext uri="{BB962C8B-B14F-4D97-AF65-F5344CB8AC3E}">
        <p14:creationId xmlns:p14="http://schemas.microsoft.com/office/powerpoint/2010/main" val="33048420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5" y="1614376"/>
            <a:ext cx="11280819" cy="1325563"/>
          </a:xfrm>
        </p:spPr>
        <p:txBody>
          <a:bodyPr>
            <a:noAutofit/>
          </a:bodyPr>
          <a:lstStyle/>
          <a:p>
            <a:pPr algn="just"/>
            <a:r>
              <a:rPr lang="pt-PT" sz="2800" b="1" dirty="0">
                <a:latin typeface="Garamond" panose="02020404030301010803" pitchFamily="18" charset="0"/>
              </a:rPr>
              <a:t>Técnica de análise estatística e cálculo de probabilidade</a:t>
            </a:r>
            <a:r>
              <a:rPr lang="pt-PT" sz="2800" dirty="0">
                <a:latin typeface="Garamond" panose="02020404030301010803" pitchFamily="18" charset="0"/>
              </a:rPr>
              <a:t> são utilizadas para obter uma mesma informação com a menor quantidade de dados. Para isso, os gestores e administradores das empresas podem usar, como método de trabalho para alcançar a eficiência, o </a:t>
            </a:r>
            <a:r>
              <a:rPr lang="pt-PT" sz="2800" i="1" dirty="0">
                <a:latin typeface="Garamond" panose="02020404030301010803" pitchFamily="18" charset="0"/>
              </a:rPr>
              <a:t>controlo estatístico de qualidade de produção</a:t>
            </a:r>
            <a:endParaRPr lang="pt-BR" sz="2800" dirty="0">
              <a:latin typeface="Garamond" panose="02020404030301010803" pitchFamily="18" charset="0"/>
            </a:endParaRPr>
          </a:p>
        </p:txBody>
      </p:sp>
    </p:spTree>
    <p:extLst>
      <p:ext uri="{BB962C8B-B14F-4D97-AF65-F5344CB8AC3E}">
        <p14:creationId xmlns:p14="http://schemas.microsoft.com/office/powerpoint/2010/main" val="21702208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31382" y="1905000"/>
            <a:ext cx="10515600" cy="1325563"/>
          </a:xfrm>
        </p:spPr>
        <p:txBody>
          <a:bodyPr/>
          <a:lstStyle/>
          <a:p>
            <a:r>
              <a:rPr lang="pt-BR" dirty="0" smtClean="0"/>
              <a:t> </a:t>
            </a:r>
            <a:endParaRPr lang="pt-BR" dirty="0"/>
          </a:p>
        </p:txBody>
      </p:sp>
      <p:sp>
        <p:nvSpPr>
          <p:cNvPr id="5" name="Rectangle 3"/>
          <p:cNvSpPr txBox="1">
            <a:spLocks noChangeArrowheads="1"/>
          </p:cNvSpPr>
          <p:nvPr/>
        </p:nvSpPr>
        <p:spPr>
          <a:xfrm>
            <a:off x="1828800" y="1905000"/>
            <a:ext cx="8686800" cy="41148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smtClean="0">
              <a:solidFill>
                <a:schemeClr val="hlink"/>
              </a:solidFill>
            </a:endParaRPr>
          </a:p>
          <a:p>
            <a:endParaRPr lang="en-US" dirty="0"/>
          </a:p>
        </p:txBody>
      </p:sp>
      <p:sp>
        <p:nvSpPr>
          <p:cNvPr id="2" name="Rectangle 1"/>
          <p:cNvSpPr/>
          <p:nvPr/>
        </p:nvSpPr>
        <p:spPr>
          <a:xfrm>
            <a:off x="3048000" y="3105835"/>
            <a:ext cx="6096000" cy="800219"/>
          </a:xfrm>
          <a:prstGeom prst="rect">
            <a:avLst/>
          </a:prstGeom>
        </p:spPr>
        <p:txBody>
          <a:bodyPr>
            <a:spAutoFit/>
          </a:bodyPr>
          <a:lstStyle/>
          <a:p>
            <a:pPr marL="269875" indent="-269875" algn="just">
              <a:spcAft>
                <a:spcPts val="0"/>
              </a:spcAft>
              <a:tabLst>
                <a:tab pos="269875" algn="l"/>
                <a:tab pos="449580" algn="l"/>
              </a:tabLst>
            </a:pPr>
            <a:r>
              <a:rPr lang="pt-PT" sz="2800" b="1" dirty="0" smtClean="0">
                <a:effectLst/>
                <a:latin typeface="Garamond" panose="02020404030301010803" pitchFamily="18" charset="0"/>
                <a:ea typeface="Times New Roman" panose="02020603050405020304" pitchFamily="18" charset="0"/>
                <a:cs typeface="Times New Roman" panose="02020603050405020304" pitchFamily="18" charset="0"/>
              </a:rPr>
              <a:t>Abordagem sistémica da organização</a:t>
            </a:r>
            <a:endParaRPr lang="pt-BR" sz="2800" dirty="0" smtClean="0">
              <a:effectLst/>
              <a:latin typeface="Garamond" panose="02020404030301010803" pitchFamily="18" charset="0"/>
              <a:ea typeface="Times New Roman" panose="02020603050405020304" pitchFamily="18" charset="0"/>
              <a:cs typeface="Times New Roman" panose="02020603050405020304" pitchFamily="18" charset="0"/>
            </a:endParaRPr>
          </a:p>
          <a:p>
            <a:pPr marL="269875" indent="-269875" algn="just">
              <a:spcAft>
                <a:spcPts val="0"/>
              </a:spcAft>
              <a:tabLst>
                <a:tab pos="269875" algn="l"/>
                <a:tab pos="449580" algn="l"/>
              </a:tabLst>
            </a:pPr>
            <a:r>
              <a:rPr lang="pt-PT" dirty="0" smtClean="0">
                <a:effectLst/>
                <a:latin typeface="Garamond" panose="02020404030301010803" pitchFamily="18" charset="0"/>
                <a:ea typeface="Times New Roman" panose="02020603050405020304" pitchFamily="18" charset="0"/>
                <a:cs typeface="Times New Roman" panose="02020603050405020304" pitchFamily="18" charset="0"/>
              </a:rPr>
              <a:t> </a:t>
            </a:r>
            <a:endParaRPr lang="pt-BR" sz="1200" dirty="0">
              <a:effectLst/>
              <a:latin typeface="Courier New" panose="02070309020205020404" pitchFamily="49"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374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259" y="1434071"/>
            <a:ext cx="10515600" cy="4554605"/>
          </a:xfrm>
        </p:spPr>
        <p:txBody>
          <a:bodyPr>
            <a:normAutofit/>
          </a:bodyPr>
          <a:lstStyle/>
          <a:p>
            <a:pPr algn="just"/>
            <a:r>
              <a:rPr lang="pt-PT" sz="3100" dirty="0">
                <a:latin typeface="Garamond" panose="02020404030301010803" pitchFamily="18" charset="0"/>
              </a:rPr>
              <a:t>Com o triunfo da revolução industrial nos meados do </a:t>
            </a:r>
            <a:r>
              <a:rPr lang="pt-PT" sz="3100" i="1" dirty="0">
                <a:latin typeface="Garamond" panose="02020404030301010803" pitchFamily="18" charset="0"/>
              </a:rPr>
              <a:t>Século XVIII</a:t>
            </a:r>
            <a:r>
              <a:rPr lang="pt-PT" sz="3100" dirty="0">
                <a:latin typeface="Garamond" panose="02020404030301010803" pitchFamily="18" charset="0"/>
              </a:rPr>
              <a:t> e com as grandes transformações tecnológicas, económicas e sociais ocorridas no início do </a:t>
            </a:r>
            <a:r>
              <a:rPr lang="pt-PT" sz="3100" i="1" dirty="0">
                <a:latin typeface="Garamond" panose="02020404030301010803" pitchFamily="18" charset="0"/>
              </a:rPr>
              <a:t>Século XX</a:t>
            </a:r>
            <a:r>
              <a:rPr lang="pt-PT" sz="3100" dirty="0">
                <a:latin typeface="Garamond" panose="02020404030301010803" pitchFamily="18" charset="0"/>
              </a:rPr>
              <a:t>, através de surgimento e crescimento de empresas de produção, prestação e fornecimento de bens e serviços em grandes quantidades, houve a necessidade de estudar as melhores formas de lidar com grandes quantidades e volumes de produtos e serviços, enormes quantidades de recursos humanos e materiais de todos os tipos, que as organizações passaram a mobilizar, produzir, distribuir e consumir.</a:t>
            </a:r>
            <a:r>
              <a:rPr lang="pt-BR" dirty="0"/>
              <a:t/>
            </a:r>
            <a:br>
              <a:rPr lang="pt-BR" dirty="0"/>
            </a:br>
            <a:endParaRPr lang="pt-BR" dirty="0"/>
          </a:p>
        </p:txBody>
      </p:sp>
    </p:spTree>
    <p:extLst>
      <p:ext uri="{BB962C8B-B14F-4D97-AF65-F5344CB8AC3E}">
        <p14:creationId xmlns:p14="http://schemas.microsoft.com/office/powerpoint/2010/main" val="7923023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746" y="2361350"/>
            <a:ext cx="11049000" cy="3562932"/>
          </a:xfrm>
        </p:spPr>
        <p:txBody>
          <a:bodyPr>
            <a:noAutofit/>
          </a:bodyPr>
          <a:lstStyle/>
          <a:p>
            <a:pPr algn="just"/>
            <a:r>
              <a:rPr lang="pt-PT" sz="2800" dirty="0">
                <a:latin typeface="Garamond" panose="02020404030301010803" pitchFamily="18" charset="0"/>
              </a:rPr>
              <a:t>A </a:t>
            </a:r>
            <a:r>
              <a:rPr lang="pt-PT" sz="2800" b="1" dirty="0">
                <a:latin typeface="Garamond" panose="02020404030301010803" pitchFamily="18" charset="0"/>
              </a:rPr>
              <a:t>abordagem sistémica</a:t>
            </a:r>
            <a:r>
              <a:rPr lang="pt-PT" sz="2800" dirty="0">
                <a:latin typeface="Garamond" panose="02020404030301010803" pitchFamily="18" charset="0"/>
              </a:rPr>
              <a:t> é também conhecida por </a:t>
            </a:r>
            <a:r>
              <a:rPr lang="pt-PT" sz="2800" i="1" dirty="0">
                <a:latin typeface="Garamond" panose="02020404030301010803" pitchFamily="18" charset="0"/>
              </a:rPr>
              <a:t>Teoria Geral de Sistemas </a:t>
            </a:r>
            <a:r>
              <a:rPr lang="pt-PT" sz="2800" dirty="0">
                <a:latin typeface="Garamond" panose="02020404030301010803" pitchFamily="18" charset="0"/>
              </a:rPr>
              <a:t>(</a:t>
            </a:r>
            <a:r>
              <a:rPr lang="pt-PT" sz="2800" b="1" dirty="0">
                <a:latin typeface="Garamond" panose="02020404030301010803" pitchFamily="18" charset="0"/>
              </a:rPr>
              <a:t>TGS</a:t>
            </a:r>
            <a:r>
              <a:rPr lang="pt-PT" sz="2800" dirty="0">
                <a:latin typeface="Garamond" panose="02020404030301010803" pitchFamily="18" charset="0"/>
              </a:rPr>
              <a:t>), que está preocupada com desenvolvimento sistémico de um quadro de referência que descreva as relações gerais do mundo </a:t>
            </a:r>
            <a:r>
              <a:rPr lang="pt-PT" sz="2800" dirty="0" smtClean="0">
                <a:latin typeface="Garamond" panose="02020404030301010803" pitchFamily="18" charset="0"/>
              </a:rPr>
              <a:t>empírico.</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b="1" dirty="0" smtClean="0">
                <a:latin typeface="Garamond" panose="02020404030301010803" pitchFamily="18" charset="0"/>
              </a:rPr>
              <a:t>Precursor</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Ludwig </a:t>
            </a:r>
            <a:r>
              <a:rPr lang="pt-PT" sz="2800" b="1" dirty="0" err="1">
                <a:latin typeface="Garamond" panose="02020404030301010803" pitchFamily="18" charset="0"/>
              </a:rPr>
              <a:t>von</a:t>
            </a:r>
            <a:r>
              <a:rPr lang="pt-PT" sz="2800" b="1" dirty="0">
                <a:latin typeface="Garamond" panose="02020404030301010803" pitchFamily="18" charset="0"/>
              </a:rPr>
              <a:t> </a:t>
            </a:r>
            <a:r>
              <a:rPr lang="pt-PT" sz="2800" b="1" dirty="0" err="1">
                <a:latin typeface="Garamond" panose="02020404030301010803" pitchFamily="18" charset="0"/>
              </a:rPr>
              <a:t>Bertalanffy</a:t>
            </a:r>
            <a:r>
              <a:rPr lang="pt-PT" sz="2800" b="1" dirty="0">
                <a:latin typeface="Garamond" panose="02020404030301010803" pitchFamily="18" charset="0"/>
              </a:rPr>
              <a:t> </a:t>
            </a:r>
            <a:r>
              <a:rPr lang="pt-PT" sz="2800" dirty="0">
                <a:latin typeface="Garamond" panose="02020404030301010803" pitchFamily="18" charset="0"/>
              </a:rPr>
              <a:t>(1951) é biólogo alemão, autor de um artigo publicado em 1951, intitulado “ </a:t>
            </a:r>
            <a:r>
              <a:rPr lang="pt-PT" sz="2800" i="1" dirty="0">
                <a:latin typeface="Garamond" panose="02020404030301010803" pitchFamily="18" charset="0"/>
              </a:rPr>
              <a:t>Teoria Geral de Sistemas: Nova Abordagem para a Unidade da Ciência</a:t>
            </a:r>
            <a:r>
              <a:rPr lang="pt-PT" sz="2800" dirty="0">
                <a:latin typeface="Garamond" panose="02020404030301010803" pitchFamily="18" charset="0"/>
              </a:rPr>
              <a:t>”, que introduziu a classificação de sistemas abertos e fechados em relação ao funcionamento e tipo de organizações</a:t>
            </a:r>
            <a:endParaRPr lang="pt-BR" sz="2800" dirty="0">
              <a:latin typeface="Garamond" panose="02020404030301010803" pitchFamily="18" charset="0"/>
            </a:endParaRPr>
          </a:p>
        </p:txBody>
      </p:sp>
    </p:spTree>
    <p:extLst>
      <p:ext uri="{BB962C8B-B14F-4D97-AF65-F5344CB8AC3E}">
        <p14:creationId xmlns:p14="http://schemas.microsoft.com/office/powerpoint/2010/main" val="184382841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896" y="1596980"/>
            <a:ext cx="10649756" cy="4597758"/>
          </a:xfrm>
        </p:spPr>
        <p:txBody>
          <a:bodyPr>
            <a:normAutofit fontScale="90000"/>
          </a:bodyPr>
          <a:lstStyle/>
          <a:p>
            <a:r>
              <a:rPr lang="pt-PT" dirty="0" smtClean="0">
                <a:effectLst/>
                <a:latin typeface="Garamond" panose="02020404030301010803" pitchFamily="18" charset="0"/>
                <a:ea typeface="Times New Roman" panose="02020603050405020304" pitchFamily="18" charset="0"/>
                <a:cs typeface="Times New Roman" panose="02020603050405020304" pitchFamily="18" charset="0"/>
              </a:rPr>
              <a:t>.</a:t>
            </a:r>
            <a:r>
              <a:rPr lang="pt-PT" sz="2800" b="1" dirty="0"/>
              <a:t> Tese</a:t>
            </a:r>
            <a:r>
              <a:rPr lang="pt-BR" sz="2800" dirty="0"/>
              <a:t/>
            </a:r>
            <a:br>
              <a:rPr lang="pt-BR" sz="2800" dirty="0"/>
            </a:br>
            <a:r>
              <a:rPr lang="pt-BR" sz="3200" dirty="0" smtClean="0">
                <a:effectLst/>
                <a:latin typeface="Courier New" panose="02070309020205020404" pitchFamily="49" charset="0"/>
                <a:ea typeface="Times New Roman" panose="02020603050405020304" pitchFamily="18" charset="0"/>
                <a:cs typeface="Times New Roman" panose="02020603050405020304" pitchFamily="18" charset="0"/>
              </a:rPr>
              <a:t/>
            </a:r>
            <a:br>
              <a:rPr lang="pt-BR" sz="3200" dirty="0" smtClean="0">
                <a:effectLst/>
                <a:latin typeface="Courier New" panose="02070309020205020404" pitchFamily="49" charset="0"/>
                <a:ea typeface="Times New Roman" panose="02020603050405020304" pitchFamily="18" charset="0"/>
                <a:cs typeface="Times New Roman" panose="02020603050405020304" pitchFamily="18" charset="0"/>
              </a:rPr>
            </a:b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A </a:t>
            </a:r>
            <a:r>
              <a:rPr lang="pt-PT" sz="3100" b="1" dirty="0" smtClean="0">
                <a:effectLst/>
                <a:latin typeface="Garamond" panose="02020404030301010803" pitchFamily="18" charset="0"/>
                <a:ea typeface="Times New Roman" panose="02020603050405020304" pitchFamily="18" charset="0"/>
                <a:cs typeface="Times New Roman" panose="02020603050405020304" pitchFamily="18" charset="0"/>
              </a:rPr>
              <a:t>principal tese</a:t>
            </a: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 </a:t>
            </a:r>
            <a:r>
              <a:rPr lang="pt-PT" sz="3100" i="1" dirty="0" smtClean="0">
                <a:effectLst/>
                <a:latin typeface="Garamond" panose="02020404030301010803" pitchFamily="18" charset="0"/>
                <a:ea typeface="Times New Roman" panose="02020603050405020304" pitchFamily="18" charset="0"/>
                <a:cs typeface="Times New Roman" panose="02020603050405020304" pitchFamily="18" charset="0"/>
              </a:rPr>
              <a:t>da abordagem sistémica</a:t>
            </a:r>
            <a: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t> fundamenta-se igualmente na visão integrada e interdependente das várias partes que compõem a organização no processo de análise de problemas empresariais, com vista a melhorar a eficácia organizacional.</a:t>
            </a:r>
            <a:br>
              <a:rPr lang="pt-PT" sz="3100" dirty="0" smtClean="0">
                <a:effectLst/>
                <a:latin typeface="Garamond" panose="02020404030301010803" pitchFamily="18" charset="0"/>
                <a:ea typeface="Times New Roman" panose="02020603050405020304" pitchFamily="18" charset="0"/>
                <a:cs typeface="Times New Roman" panose="02020603050405020304" pitchFamily="18" charset="0"/>
              </a:rPr>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r>
              <a:rPr lang="pt-PT" sz="31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3100" dirty="0" smtClean="0">
                <a:latin typeface="Garamond" panose="02020404030301010803" pitchFamily="18" charset="0"/>
                <a:ea typeface="Times New Roman" panose="02020603050405020304" pitchFamily="18" charset="0"/>
                <a:cs typeface="Times New Roman" panose="02020603050405020304" pitchFamily="18" charset="0"/>
              </a:rPr>
            </a:br>
            <a:r>
              <a:rPr lang="pt-PT" sz="2800" b="1" dirty="0" smtClean="0">
                <a:latin typeface="Garamond" panose="02020404030301010803" pitchFamily="18" charset="0"/>
              </a:rPr>
              <a:t>Colaboradores </a:t>
            </a:r>
            <a:r>
              <a:rPr lang="pt-PT" sz="2800" b="1" dirty="0">
                <a:latin typeface="Garamond" panose="02020404030301010803" pitchFamily="18" charset="0"/>
              </a:rPr>
              <a:t>e suas contribuições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George </a:t>
            </a:r>
            <a:r>
              <a:rPr lang="pt-PT" sz="2800" b="1" dirty="0" err="1">
                <a:latin typeface="Garamond" panose="02020404030301010803" pitchFamily="18" charset="0"/>
              </a:rPr>
              <a:t>Homans</a:t>
            </a:r>
            <a:r>
              <a:rPr lang="pt-PT" sz="2800" b="1" dirty="0">
                <a:latin typeface="Garamond" panose="02020404030301010803" pitchFamily="18" charset="0"/>
              </a:rPr>
              <a:t> </a:t>
            </a:r>
            <a:r>
              <a:rPr lang="pt-PT" sz="2800" dirty="0">
                <a:latin typeface="Garamond" panose="02020404030301010803" pitchFamily="18" charset="0"/>
              </a:rPr>
              <a:t>(1950), sociólogo norte-americano contemporâneo, que nos estudos que fez no seu livro intitulado “ </a:t>
            </a:r>
            <a:r>
              <a:rPr lang="pt-PT" sz="2800" i="1" dirty="0" err="1">
                <a:latin typeface="Garamond" panose="02020404030301010803" pitchFamily="18" charset="0"/>
              </a:rPr>
              <a:t>The</a:t>
            </a:r>
            <a:r>
              <a:rPr lang="pt-PT" sz="2800" i="1" dirty="0">
                <a:latin typeface="Garamond" panose="02020404030301010803" pitchFamily="18" charset="0"/>
              </a:rPr>
              <a:t> </a:t>
            </a:r>
            <a:r>
              <a:rPr lang="pt-PT" sz="2800" i="1" dirty="0" err="1">
                <a:latin typeface="Garamond" panose="02020404030301010803" pitchFamily="18" charset="0"/>
              </a:rPr>
              <a:t>Human</a:t>
            </a:r>
            <a:r>
              <a:rPr lang="pt-PT" sz="2800" i="1" dirty="0">
                <a:latin typeface="Garamond" panose="02020404030301010803" pitchFamily="18" charset="0"/>
              </a:rPr>
              <a:t> Grupo</a:t>
            </a:r>
            <a:r>
              <a:rPr lang="pt-PT" sz="2800" dirty="0">
                <a:latin typeface="Garamond" panose="02020404030301010803" pitchFamily="18" charset="0"/>
              </a:rPr>
              <a:t>” introduziu o conceito de existência de dois sistemas, externo e interno, cujas interações entre eles geram relações interdependentes físicas, sociais e </a:t>
            </a:r>
            <a:r>
              <a:rPr lang="pt-PT" sz="2800" dirty="0" smtClean="0">
                <a:latin typeface="Garamond" panose="02020404030301010803" pitchFamily="18" charset="0"/>
              </a:rPr>
              <a:t>ambientais </a:t>
            </a:r>
            <a:r>
              <a:rPr lang="pt-PT" sz="2800" dirty="0">
                <a:latin typeface="Garamond" panose="02020404030301010803" pitchFamily="18" charset="0"/>
              </a:rPr>
              <a:t>(Motta &amp; de Vasconcelos, 2006:177), </a:t>
            </a:r>
            <a:r>
              <a:rPr lang="pt-BR" sz="2800" dirty="0"/>
              <a:t/>
            </a:r>
            <a:br>
              <a:rPr lang="pt-BR" sz="2800" dirty="0"/>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r>
              <a:rPr lang="pt-PT" sz="3100" dirty="0" smtClean="0">
                <a:latin typeface="Garamond" panose="02020404030301010803" pitchFamily="18" charset="0"/>
                <a:ea typeface="Times New Roman" panose="02020603050405020304" pitchFamily="18" charset="0"/>
                <a:cs typeface="Times New Roman" panose="02020603050405020304" pitchFamily="18" charset="0"/>
              </a:rPr>
              <a:t/>
            </a:r>
            <a:br>
              <a:rPr lang="pt-PT" sz="3100" dirty="0" smtClean="0">
                <a:latin typeface="Garamond" panose="02020404030301010803" pitchFamily="18" charset="0"/>
                <a:ea typeface="Times New Roman" panose="02020603050405020304" pitchFamily="18" charset="0"/>
                <a:cs typeface="Times New Roman" panose="02020603050405020304" pitchFamily="18" charset="0"/>
              </a:rPr>
            </a:br>
            <a:r>
              <a:rPr lang="pt-PT" sz="3100" dirty="0">
                <a:latin typeface="Garamond" panose="02020404030301010803" pitchFamily="18" charset="0"/>
                <a:ea typeface="Times New Roman" panose="02020603050405020304" pitchFamily="18" charset="0"/>
                <a:cs typeface="Times New Roman" panose="02020603050405020304" pitchFamily="18" charset="0"/>
              </a:rPr>
              <a:t/>
            </a:r>
            <a:br>
              <a:rPr lang="pt-PT" sz="3100" dirty="0">
                <a:latin typeface="Garamond" panose="02020404030301010803" pitchFamily="18" charset="0"/>
                <a:ea typeface="Times New Roman" panose="02020603050405020304" pitchFamily="18" charset="0"/>
                <a:cs typeface="Times New Roman" panose="02020603050405020304" pitchFamily="18" charset="0"/>
              </a:rPr>
            </a:br>
            <a:endParaRPr lang="pt-BR" sz="3100" dirty="0"/>
          </a:p>
        </p:txBody>
      </p:sp>
    </p:spTree>
    <p:extLst>
      <p:ext uri="{BB962C8B-B14F-4D97-AF65-F5344CB8AC3E}">
        <p14:creationId xmlns:p14="http://schemas.microsoft.com/office/powerpoint/2010/main" val="32145848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8039" y="412125"/>
            <a:ext cx="10547798" cy="6445876"/>
          </a:xfrm>
        </p:spPr>
        <p:txBody>
          <a:bodyPr>
            <a:noAutofit/>
          </a:bodyPr>
          <a:lstStyle/>
          <a:p>
            <a:r>
              <a:rPr lang="pt-PT" sz="2800" b="1" dirty="0">
                <a:latin typeface="Garamond" panose="02020404030301010803" pitchFamily="18" charset="0"/>
              </a:rPr>
              <a:t>Principais características</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Da definição de Johann </a:t>
            </a:r>
            <a:r>
              <a:rPr lang="pt-PT" sz="2800" dirty="0" err="1">
                <a:latin typeface="Garamond" panose="02020404030301010803" pitchFamily="18" charset="0"/>
              </a:rPr>
              <a:t>von</a:t>
            </a:r>
            <a:r>
              <a:rPr lang="pt-PT" sz="2800" dirty="0">
                <a:latin typeface="Garamond" panose="02020404030301010803" pitchFamily="18" charset="0"/>
              </a:rPr>
              <a:t> </a:t>
            </a:r>
            <a:r>
              <a:rPr lang="pt-PT" sz="2800" dirty="0" err="1">
                <a:latin typeface="Garamond" panose="02020404030301010803" pitchFamily="18" charset="0"/>
              </a:rPr>
              <a:t>Batalanffy</a:t>
            </a:r>
            <a:r>
              <a:rPr lang="pt-PT" sz="2800" dirty="0">
                <a:latin typeface="Garamond" panose="02020404030301010803" pitchFamily="18" charset="0"/>
              </a:rPr>
              <a:t>, a teoria de sistemas tem duas características principais, nomeadamente:</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Ter propósito, </a:t>
            </a:r>
            <a:r>
              <a:rPr lang="pt-PT" sz="2800" b="1" dirty="0" err="1">
                <a:latin typeface="Garamond" panose="02020404030301010803" pitchFamily="18" charset="0"/>
              </a:rPr>
              <a:t>objectivo</a:t>
            </a:r>
            <a:r>
              <a:rPr lang="pt-PT" sz="2800" b="1" dirty="0">
                <a:latin typeface="Garamond" panose="02020404030301010803" pitchFamily="18" charset="0"/>
              </a:rPr>
              <a:t> ou finalidade, </a:t>
            </a:r>
            <a:r>
              <a:rPr lang="pt-PT" sz="2800" dirty="0">
                <a:latin typeface="Garamond" panose="02020404030301010803" pitchFamily="18" charset="0"/>
              </a:rPr>
              <a:t>isto é, todo o sistema tem um propósito, </a:t>
            </a:r>
            <a:r>
              <a:rPr lang="pt-PT" sz="2800" dirty="0" err="1">
                <a:latin typeface="Garamond" panose="02020404030301010803" pitchFamily="18" charset="0"/>
              </a:rPr>
              <a:t>objectivo</a:t>
            </a:r>
            <a:r>
              <a:rPr lang="pt-PT" sz="2800" dirty="0">
                <a:latin typeface="Garamond" panose="02020404030301010803" pitchFamily="18" charset="0"/>
              </a:rPr>
              <a:t> ou uma finalidade a alcançar no seu relacionamento com os outros sistemas existentes no meio ambiente;</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Ser globalista ou totalista</a:t>
            </a:r>
            <a:r>
              <a:rPr lang="pt-PT" sz="2800" dirty="0">
                <a:latin typeface="Garamond" panose="02020404030301010803" pitchFamily="18" charset="0"/>
              </a:rPr>
              <a:t>, isto é, todo o sistema tem uma natureza orgânica, pela qual uma </a:t>
            </a:r>
            <a:r>
              <a:rPr lang="pt-PT" sz="2800" dirty="0" err="1">
                <a:latin typeface="Garamond" panose="02020404030301010803" pitchFamily="18" charset="0"/>
              </a:rPr>
              <a:t>accão</a:t>
            </a:r>
            <a:r>
              <a:rPr lang="pt-PT" sz="2800" dirty="0">
                <a:latin typeface="Garamond" panose="02020404030301010803" pitchFamily="18" charset="0"/>
              </a:rPr>
              <a:t> que produza mudança numa unidade do sistema deverá produzir mudanças em todas outras unidades com que está interligada. </a:t>
            </a: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a:latin typeface="Garamond" panose="02020404030301010803" pitchFamily="18" charset="0"/>
              </a:rPr>
              <a:t/>
            </a:r>
            <a:br>
              <a:rPr lang="pt-PT" sz="2800" dirty="0">
                <a:latin typeface="Garamond" panose="02020404030301010803" pitchFamily="18" charset="0"/>
              </a:rPr>
            </a:br>
            <a:r>
              <a:rPr lang="pt-PT" sz="2800" dirty="0" smtClean="0">
                <a:latin typeface="Garamond" panose="02020404030301010803" pitchFamily="18" charset="0"/>
              </a:rPr>
              <a:t>Os </a:t>
            </a:r>
            <a:r>
              <a:rPr lang="pt-PT" sz="2800" dirty="0">
                <a:latin typeface="Garamond" panose="02020404030301010803" pitchFamily="18" charset="0"/>
              </a:rPr>
              <a:t>efeitos dessas mudanças ou alterações vão implicar um ajustamento de todo o sistema reagindo globalmente a qualquer estímulo produzido em qualquer uma das suas unidades.</a:t>
            </a:r>
            <a:r>
              <a:rPr lang="pt-BR" sz="2800" dirty="0">
                <a:latin typeface="Garamond" panose="02020404030301010803" pitchFamily="18" charset="0"/>
              </a:rPr>
              <a:t/>
            </a:r>
            <a:br>
              <a:rPr lang="pt-BR" sz="2800" dirty="0">
                <a:latin typeface="Garamond" panose="02020404030301010803" pitchFamily="18" charset="0"/>
              </a:rPr>
            </a:br>
            <a:endParaRPr lang="pt-BR" sz="2800" dirty="0">
              <a:latin typeface="Garamond" panose="02020404030301010803" pitchFamily="18" charset="0"/>
            </a:endParaRPr>
          </a:p>
        </p:txBody>
      </p:sp>
    </p:spTree>
    <p:extLst>
      <p:ext uri="{BB962C8B-B14F-4D97-AF65-F5344CB8AC3E}">
        <p14:creationId xmlns:p14="http://schemas.microsoft.com/office/powerpoint/2010/main" val="293732167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2138" y="695460"/>
            <a:ext cx="11319456" cy="5615188"/>
          </a:xfrm>
        </p:spPr>
        <p:txBody>
          <a:bodyPr>
            <a:noAutofit/>
          </a:bodyPr>
          <a:lstStyle/>
          <a:p>
            <a:r>
              <a:rPr lang="pt-PT" sz="2800" b="1" dirty="0" smtClean="0">
                <a:latin typeface="Garamond" panose="02020404030301010803" pitchFamily="18" charset="0"/>
              </a:rPr>
              <a:t>Kenneth </a:t>
            </a:r>
            <a:r>
              <a:rPr lang="pt-PT" sz="2800" b="1" dirty="0" err="1" smtClean="0">
                <a:latin typeface="Garamond" panose="02020404030301010803" pitchFamily="18" charset="0"/>
              </a:rPr>
              <a:t>Boulding</a:t>
            </a:r>
            <a:r>
              <a:rPr lang="pt-PT" sz="2800" b="1" dirty="0" smtClean="0">
                <a:latin typeface="Garamond" panose="02020404030301010803" pitchFamily="18" charset="0"/>
              </a:rPr>
              <a:t> </a:t>
            </a:r>
            <a:r>
              <a:rPr lang="pt-PT" sz="2800" dirty="0" smtClean="0">
                <a:latin typeface="Garamond" panose="02020404030301010803" pitchFamily="18" charset="0"/>
              </a:rPr>
              <a:t>(1956),</a:t>
            </a:r>
            <a:r>
              <a:rPr lang="pt-PT" sz="2800" b="1" dirty="0" smtClean="0">
                <a:latin typeface="Garamond" panose="02020404030301010803" pitchFamily="18" charset="0"/>
              </a:rPr>
              <a:t> </a:t>
            </a:r>
            <a:r>
              <a:rPr lang="pt-PT" sz="2800" dirty="0" smtClean="0">
                <a:latin typeface="Garamond" panose="02020404030301010803" pitchFamily="18" charset="0"/>
              </a:rPr>
              <a:t>economista alemão,</a:t>
            </a:r>
            <a:r>
              <a:rPr lang="pt-PT" sz="2800" b="1" dirty="0" smtClean="0">
                <a:latin typeface="Garamond" panose="02020404030301010803" pitchFamily="18" charset="0"/>
              </a:rPr>
              <a:t> </a:t>
            </a:r>
            <a:r>
              <a:rPr lang="pt-PT" sz="2800" dirty="0" smtClean="0">
                <a:latin typeface="Garamond" panose="02020404030301010803" pitchFamily="18" charset="0"/>
              </a:rPr>
              <a:t>autor de um artigo publicado em 1956 intitulado “ </a:t>
            </a:r>
            <a:r>
              <a:rPr lang="pt-PT" sz="2800" i="1" dirty="0" smtClean="0">
                <a:latin typeface="Garamond" panose="02020404030301010803" pitchFamily="18" charset="0"/>
              </a:rPr>
              <a:t>Teoria Geral de Sistemas: o Esqueleto da Ciência”</a:t>
            </a:r>
            <a:r>
              <a:rPr lang="pt-PT" sz="2800" dirty="0" smtClean="0">
                <a:latin typeface="Garamond" panose="02020404030301010803" pitchFamily="18" charset="0"/>
              </a:rPr>
              <a:t>, que</a:t>
            </a:r>
            <a:r>
              <a:rPr lang="pt-PT" sz="2800" i="1" dirty="0" smtClean="0">
                <a:latin typeface="Garamond" panose="02020404030301010803" pitchFamily="18" charset="0"/>
              </a:rPr>
              <a:t> </a:t>
            </a:r>
            <a:r>
              <a:rPr lang="pt-PT" sz="2800" dirty="0" smtClean="0">
                <a:latin typeface="Garamond" panose="02020404030301010803" pitchFamily="18" charset="0"/>
              </a:rPr>
              <a:t>introduziu a noção de que pequenos sistemas existem dentro de grandes, dependendo de qual sistema está sendo focalizado podendo-se definir o supra e os subsistemas.</a:t>
            </a:r>
            <a:br>
              <a:rPr lang="pt-PT" sz="2800" dirty="0" smtClean="0">
                <a:latin typeface="Garamond" panose="02020404030301010803" pitchFamily="18" charset="0"/>
              </a:rPr>
            </a:br>
            <a:r>
              <a:rPr lang="pt-PT" sz="2800" dirty="0" smtClean="0">
                <a:latin typeface="Garamond" panose="02020404030301010803" pitchFamily="18" charset="0"/>
              </a:rPr>
              <a:t/>
            </a:r>
            <a:br>
              <a:rPr lang="pt-PT" sz="2800" dirty="0" smtClean="0">
                <a:latin typeface="Garamond" panose="02020404030301010803" pitchFamily="18" charset="0"/>
              </a:rPr>
            </a:br>
            <a:r>
              <a:rPr lang="pt-PT" sz="2800" dirty="0" smtClean="0">
                <a:latin typeface="Garamond" panose="02020404030301010803" pitchFamily="18" charset="0"/>
              </a:rPr>
              <a:t>Existem </a:t>
            </a:r>
            <a:r>
              <a:rPr lang="pt-PT" sz="2800" dirty="0">
                <a:latin typeface="Garamond" panose="02020404030301010803" pitchFamily="18" charset="0"/>
              </a:rPr>
              <a:t>várias tipologias de sistemas para classificá-los. Contudo, por razões didáticas aqui vão ser considerados e mencionados apenas </a:t>
            </a:r>
            <a:r>
              <a:rPr lang="pt-PT" sz="2800" b="1" dirty="0">
                <a:latin typeface="Garamond" panose="02020404030301010803" pitchFamily="18" charset="0"/>
              </a:rPr>
              <a:t>dois tipos </a:t>
            </a:r>
            <a:r>
              <a:rPr lang="pt-PT" sz="2800" dirty="0">
                <a:latin typeface="Garamond" panose="02020404030301010803" pitchFamily="18" charset="0"/>
              </a:rPr>
              <a:t>de </a:t>
            </a:r>
            <a:r>
              <a:rPr lang="pt-PT" sz="2800" dirty="0" smtClean="0">
                <a:latin typeface="Garamond" panose="02020404030301010803" pitchFamily="18" charset="0"/>
              </a:rPr>
              <a:t>sistemas:</a:t>
            </a:r>
            <a:br>
              <a:rPr lang="pt-PT" sz="2800" dirty="0" smtClean="0">
                <a:latin typeface="Garamond" panose="02020404030301010803" pitchFamily="18" charset="0"/>
              </a:rPr>
            </a:br>
            <a:r>
              <a:rPr lang="pt-PT" sz="2800" dirty="0" smtClean="0">
                <a:latin typeface="Garamond" panose="02020404030301010803" pitchFamily="18" charset="0"/>
              </a:rPr>
              <a:t> 1-</a:t>
            </a:r>
            <a:r>
              <a:rPr lang="pt-PT" sz="2800" b="1" dirty="0" smtClean="0">
                <a:latin typeface="Garamond" panose="02020404030301010803" pitchFamily="18" charset="0"/>
              </a:rPr>
              <a:t>Quanto </a:t>
            </a:r>
            <a:r>
              <a:rPr lang="pt-PT" sz="2800" b="1" dirty="0">
                <a:latin typeface="Garamond" panose="02020404030301010803" pitchFamily="18" charset="0"/>
              </a:rPr>
              <a:t>à constituição</a:t>
            </a:r>
            <a:r>
              <a:rPr lang="pt-PT" sz="2800" dirty="0">
                <a:latin typeface="Garamond" panose="02020404030301010803" pitchFamily="18" charset="0"/>
              </a:rPr>
              <a:t>, os sistemas podem ser classificados de </a:t>
            </a:r>
            <a:r>
              <a:rPr lang="pt-PT" sz="2800" i="1" dirty="0">
                <a:latin typeface="Garamond" panose="02020404030301010803" pitchFamily="18" charset="0"/>
              </a:rPr>
              <a:t>físicos </a:t>
            </a:r>
            <a:r>
              <a:rPr lang="pt-PT" sz="2800" dirty="0">
                <a:latin typeface="Garamond" panose="02020404030301010803" pitchFamily="18" charset="0"/>
              </a:rPr>
              <a:t>ou</a:t>
            </a:r>
            <a:r>
              <a:rPr lang="pt-PT" sz="2800" i="1" dirty="0">
                <a:latin typeface="Garamond" panose="02020404030301010803" pitchFamily="18" charset="0"/>
              </a:rPr>
              <a:t> concretos</a:t>
            </a:r>
            <a:r>
              <a:rPr lang="pt-PT" sz="2800" dirty="0">
                <a:latin typeface="Garamond" panose="02020404030301010803" pitchFamily="18" charset="0"/>
              </a:rPr>
              <a:t> e </a:t>
            </a:r>
            <a:r>
              <a:rPr lang="pt-PT" sz="2800" i="1" dirty="0" err="1">
                <a:latin typeface="Garamond" panose="02020404030301010803" pitchFamily="18" charset="0"/>
              </a:rPr>
              <a:t>abstractos</a:t>
            </a:r>
            <a:r>
              <a:rPr lang="pt-PT" sz="2800" i="1" dirty="0">
                <a:latin typeface="Garamond" panose="02020404030301010803" pitchFamily="18" charset="0"/>
              </a:rPr>
              <a:t> </a:t>
            </a:r>
            <a:r>
              <a:rPr lang="pt-PT" sz="2800" dirty="0">
                <a:latin typeface="Garamond" panose="02020404030301010803" pitchFamily="18" charset="0"/>
              </a:rPr>
              <a:t>ou</a:t>
            </a:r>
            <a:r>
              <a:rPr lang="pt-PT" sz="2800" i="1" dirty="0">
                <a:latin typeface="Garamond" panose="02020404030301010803" pitchFamily="18" charset="0"/>
              </a:rPr>
              <a:t> conceituais</a:t>
            </a:r>
            <a:r>
              <a:rPr lang="pt-PT" sz="2800" dirty="0">
                <a:latin typeface="Garamond" panose="02020404030301010803" pitchFamily="18" charset="0"/>
              </a:rPr>
              <a:t>. Os sistemas físicos ou </a:t>
            </a:r>
            <a:r>
              <a:rPr lang="pt-PT" sz="2800" dirty="0" err="1">
                <a:latin typeface="Garamond" panose="02020404030301010803" pitchFamily="18" charset="0"/>
              </a:rPr>
              <a:t>abstractos</a:t>
            </a:r>
            <a:r>
              <a:rPr lang="pt-PT" sz="2800" dirty="0">
                <a:latin typeface="Garamond" panose="02020404030301010803" pitchFamily="18" charset="0"/>
              </a:rPr>
              <a:t> são aqueles relacionados com as maquinarias, </a:t>
            </a:r>
            <a:r>
              <a:rPr lang="pt-PT" sz="2800" dirty="0" smtClean="0">
                <a:latin typeface="Garamond" panose="02020404030301010803" pitchFamily="18" charset="0"/>
              </a:rPr>
              <a:t>equipamentos.</a:t>
            </a:r>
            <a:br>
              <a:rPr lang="pt-PT" sz="2800" dirty="0" smtClean="0">
                <a:latin typeface="Garamond" panose="02020404030301010803" pitchFamily="18" charset="0"/>
              </a:rPr>
            </a:br>
            <a:r>
              <a:rPr lang="pt-PT" sz="2800" dirty="0" smtClean="0">
                <a:latin typeface="Garamond" panose="02020404030301010803" pitchFamily="18" charset="0"/>
              </a:rPr>
              <a:t>3-</a:t>
            </a:r>
            <a:r>
              <a:rPr lang="pt-PT" sz="2800" b="1" dirty="0" smtClean="0">
                <a:latin typeface="Garamond" panose="02020404030301010803" pitchFamily="18" charset="0"/>
              </a:rPr>
              <a:t>Quanto </a:t>
            </a:r>
            <a:r>
              <a:rPr lang="pt-PT" sz="2800" b="1" dirty="0">
                <a:latin typeface="Garamond" panose="02020404030301010803" pitchFamily="18" charset="0"/>
              </a:rPr>
              <a:t>à sua natureza</a:t>
            </a:r>
            <a:r>
              <a:rPr lang="pt-PT" sz="2800" dirty="0">
                <a:latin typeface="Garamond" panose="02020404030301010803" pitchFamily="18" charset="0"/>
              </a:rPr>
              <a:t>, os sistemas podem ser </a:t>
            </a:r>
            <a:r>
              <a:rPr lang="pt-PT" sz="2800" i="1" dirty="0">
                <a:latin typeface="Garamond" panose="02020404030301010803" pitchFamily="18" charset="0"/>
              </a:rPr>
              <a:t>fechados </a:t>
            </a:r>
            <a:r>
              <a:rPr lang="pt-PT" sz="2800" dirty="0">
                <a:latin typeface="Garamond" panose="02020404030301010803" pitchFamily="18" charset="0"/>
              </a:rPr>
              <a:t>e</a:t>
            </a:r>
            <a:r>
              <a:rPr lang="pt-PT" sz="2800" i="1" dirty="0">
                <a:latin typeface="Garamond" panose="02020404030301010803" pitchFamily="18" charset="0"/>
              </a:rPr>
              <a:t> abertos</a:t>
            </a:r>
            <a:r>
              <a:rPr lang="pt-PT" sz="2800" dirty="0">
                <a:latin typeface="Garamond" panose="02020404030301010803" pitchFamily="18" charset="0"/>
              </a:rPr>
              <a:t>. Os </a:t>
            </a:r>
            <a:r>
              <a:rPr lang="pt-PT" sz="2800" b="1" dirty="0">
                <a:latin typeface="Garamond" panose="02020404030301010803" pitchFamily="18" charset="0"/>
              </a:rPr>
              <a:t>sistemas fechados</a:t>
            </a:r>
            <a:r>
              <a:rPr lang="pt-PT" sz="2800" dirty="0">
                <a:latin typeface="Garamond" panose="02020404030301010803" pitchFamily="18" charset="0"/>
              </a:rPr>
              <a:t> apresentam intercâmbio com o meio ambiente que o envolve, pelo que não recebem influências nem influenciam o seu meio ambiente</a:t>
            </a:r>
            <a:endParaRPr lang="pt-BR" sz="2800" dirty="0">
              <a:latin typeface="Garamond" panose="02020404030301010803" pitchFamily="18" charset="0"/>
            </a:endParaRPr>
          </a:p>
        </p:txBody>
      </p:sp>
    </p:spTree>
    <p:extLst>
      <p:ext uri="{BB962C8B-B14F-4D97-AF65-F5344CB8AC3E}">
        <p14:creationId xmlns:p14="http://schemas.microsoft.com/office/powerpoint/2010/main" val="163881658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3501" y="1545466"/>
            <a:ext cx="11036122" cy="5048518"/>
          </a:xfrm>
        </p:spPr>
        <p:txBody>
          <a:bodyPr>
            <a:normAutofit fontScale="90000"/>
          </a:bodyPr>
          <a:lstStyle/>
          <a:p>
            <a:r>
              <a:rPr lang="pt-PT" sz="3100" b="1" dirty="0">
                <a:latin typeface="Garamond" panose="02020404030301010803" pitchFamily="18" charset="0"/>
              </a:rPr>
              <a:t>Principais críticas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Não há críticas relevantes de realce porque esta abordagem é bastante aberta para permitir a inclusão ou a complementaridade de ideias, adaptável a </a:t>
            </a:r>
            <a:r>
              <a:rPr lang="pt-PT" sz="3100" dirty="0" err="1">
                <a:latin typeface="Garamond" panose="02020404030301010803" pitchFamily="18" charset="0"/>
              </a:rPr>
              <a:t>aspectos</a:t>
            </a:r>
            <a:r>
              <a:rPr lang="pt-PT" sz="3100" dirty="0">
                <a:latin typeface="Garamond" panose="02020404030301010803" pitchFamily="18" charset="0"/>
              </a:rPr>
              <a:t> diferenciados e particulares da organização pelo facto de ainda estar em desenvolvimento.</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Contudo, pode-se salientar que a teoria de sistemas ainda carece de melhor sistematização e detalhamento, pois sua aplicação prática é ainda incipiente, por conseguinte conceptual e </a:t>
            </a:r>
            <a:r>
              <a:rPr lang="pt-PT" sz="3100" dirty="0" err="1">
                <a:latin typeface="Garamond" panose="02020404030301010803" pitchFamily="18" charset="0"/>
              </a:rPr>
              <a:t>abstracta</a:t>
            </a:r>
            <a:r>
              <a:rPr lang="pt-PT" sz="3100" dirty="0">
                <a:latin typeface="Garamond" panose="02020404030301010803" pitchFamily="18" charset="0"/>
              </a:rPr>
              <a:t> para a resolução dos problemas reais da administração de empresas.</a:t>
            </a:r>
            <a:r>
              <a:rPr lang="pt-BR" dirty="0"/>
              <a:t/>
            </a:r>
            <a:br>
              <a:rPr lang="pt-BR" dirty="0"/>
            </a:br>
            <a:endParaRPr lang="pt-BR" dirty="0"/>
          </a:p>
        </p:txBody>
      </p:sp>
    </p:spTree>
    <p:extLst>
      <p:ext uri="{BB962C8B-B14F-4D97-AF65-F5344CB8AC3E}">
        <p14:creationId xmlns:p14="http://schemas.microsoft.com/office/powerpoint/2010/main" val="26931789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867" y="3237114"/>
            <a:ext cx="10515600" cy="1325563"/>
          </a:xfrm>
        </p:spPr>
        <p:txBody>
          <a:bodyPr>
            <a:normAutofit/>
          </a:bodyPr>
          <a:lstStyle/>
          <a:p>
            <a:pPr algn="ctr"/>
            <a:r>
              <a:rPr lang="pt-PT" sz="2800" b="1" dirty="0">
                <a:latin typeface="Garamond" panose="02020404030301010803" pitchFamily="18" charset="0"/>
              </a:rPr>
              <a:t>Abordagem contingencial ou situacional</a:t>
            </a:r>
            <a:endParaRPr lang="pt-BR" sz="2800" dirty="0">
              <a:latin typeface="Garamond" panose="02020404030301010803" pitchFamily="18" charset="0"/>
            </a:endParaRPr>
          </a:p>
        </p:txBody>
      </p:sp>
    </p:spTree>
    <p:extLst>
      <p:ext uri="{BB962C8B-B14F-4D97-AF65-F5344CB8AC3E}">
        <p14:creationId xmlns:p14="http://schemas.microsoft.com/office/powerpoint/2010/main" val="21702666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7141" y="450761"/>
            <a:ext cx="10778544" cy="5756855"/>
          </a:xfrm>
        </p:spPr>
        <p:txBody>
          <a:bodyPr>
            <a:noAutofit/>
          </a:bodyPr>
          <a:lstStyle/>
          <a:p>
            <a:r>
              <a:rPr lang="pt-PT" sz="2800" dirty="0">
                <a:latin typeface="Garamond" panose="02020404030301010803" pitchFamily="18" charset="0"/>
              </a:rPr>
              <a:t>A </a:t>
            </a:r>
            <a:r>
              <a:rPr lang="pt-PT" sz="2800" b="1" dirty="0">
                <a:latin typeface="Garamond" panose="02020404030301010803" pitchFamily="18" charset="0"/>
              </a:rPr>
              <a:t>abordagem contingencial ou situacional</a:t>
            </a:r>
            <a:r>
              <a:rPr lang="pt-PT" sz="2800" dirty="0">
                <a:latin typeface="Garamond" panose="02020404030301010803" pitchFamily="18" charset="0"/>
              </a:rPr>
              <a:t> significa algo incerto ou eventual, pode suceder ou não, dependendo das circunstâncias. A verdade ou a falsidade somente pode ser conhecida pela experiência e pela evidência e, não pela razão.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b="1" dirty="0">
                <a:latin typeface="Garamond" panose="02020404030301010803" pitchFamily="18" charset="0"/>
              </a:rPr>
              <a:t>Tese</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 </a:t>
            </a:r>
            <a:r>
              <a:rPr lang="pt-BR" sz="2800" dirty="0">
                <a:latin typeface="Garamond" panose="02020404030301010803" pitchFamily="18" charset="0"/>
              </a:rPr>
              <a:t/>
            </a:r>
            <a:br>
              <a:rPr lang="pt-BR" sz="2800" dirty="0">
                <a:latin typeface="Garamond" panose="02020404030301010803" pitchFamily="18" charset="0"/>
              </a:rPr>
            </a:br>
            <a:r>
              <a:rPr lang="pt-PT" sz="2800" dirty="0">
                <a:latin typeface="Garamond" panose="02020404030301010803" pitchFamily="18" charset="0"/>
              </a:rPr>
              <a:t>A principal </a:t>
            </a:r>
            <a:r>
              <a:rPr lang="pt-PT" sz="2800" b="1" dirty="0">
                <a:latin typeface="Garamond" panose="02020404030301010803" pitchFamily="18" charset="0"/>
              </a:rPr>
              <a:t>tese da abordagem de contingências</a:t>
            </a:r>
            <a:r>
              <a:rPr lang="pt-PT" sz="2800" dirty="0">
                <a:latin typeface="Garamond" panose="02020404030301010803" pitchFamily="18" charset="0"/>
              </a:rPr>
              <a:t> é de que as variáveis que compõem um sistema aberto são mutáveis e para defini-las devem ser considerados os </a:t>
            </a:r>
            <a:r>
              <a:rPr lang="pt-PT" sz="2800" dirty="0" err="1">
                <a:latin typeface="Garamond" panose="02020404030301010803" pitchFamily="18" charset="0"/>
              </a:rPr>
              <a:t>factores</a:t>
            </a:r>
            <a:r>
              <a:rPr lang="pt-PT" sz="2800" dirty="0">
                <a:latin typeface="Garamond" panose="02020404030301010803" pitchFamily="18" charset="0"/>
              </a:rPr>
              <a:t> ambientais, tais como tecnológicos, estruturais, autoridade, relacionamento, mercado, economia, sociedade e a cultura organizacional adequados no momento</a:t>
            </a:r>
            <a:endParaRPr lang="pt-BR" sz="2800" dirty="0">
              <a:latin typeface="Garamond" panose="02020404030301010803" pitchFamily="18" charset="0"/>
            </a:endParaRPr>
          </a:p>
        </p:txBody>
      </p:sp>
    </p:spTree>
    <p:extLst>
      <p:ext uri="{BB962C8B-B14F-4D97-AF65-F5344CB8AC3E}">
        <p14:creationId xmlns:p14="http://schemas.microsoft.com/office/powerpoint/2010/main" val="16442747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047" y="399245"/>
            <a:ext cx="10134601" cy="6458755"/>
          </a:xfrm>
        </p:spPr>
        <p:txBody>
          <a:bodyPr>
            <a:normAutofit fontScale="90000"/>
          </a:bodyPr>
          <a:lstStyle/>
          <a:p>
            <a:r>
              <a:rPr lang="pt-PT" sz="3100" b="1" dirty="0">
                <a:latin typeface="Garamond" panose="02020404030301010803" pitchFamily="18" charset="0"/>
              </a:rPr>
              <a:t>Principais percursores e suas contribuições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err="1">
                <a:latin typeface="Garamond" panose="02020404030301010803" pitchFamily="18" charset="0"/>
              </a:rPr>
              <a:t>Warren</a:t>
            </a:r>
            <a:r>
              <a:rPr lang="pt-PT" sz="3100" b="1" dirty="0">
                <a:latin typeface="Garamond" panose="02020404030301010803" pitchFamily="18" charset="0"/>
              </a:rPr>
              <a:t> </a:t>
            </a:r>
            <a:r>
              <a:rPr lang="pt-PT" sz="3100" b="1" dirty="0" err="1">
                <a:latin typeface="Garamond" panose="02020404030301010803" pitchFamily="18" charset="0"/>
              </a:rPr>
              <a:t>Bennis</a:t>
            </a:r>
            <a:r>
              <a:rPr lang="pt-PT" sz="3100" b="1" dirty="0">
                <a:latin typeface="Garamond" panose="02020404030301010803" pitchFamily="18" charset="0"/>
              </a:rPr>
              <a:t> </a:t>
            </a:r>
            <a:r>
              <a:rPr lang="pt-PT" sz="3100" dirty="0">
                <a:latin typeface="Garamond" panose="02020404030301010803" pitchFamily="18" charset="0"/>
              </a:rPr>
              <a:t>(1960s)</a:t>
            </a:r>
            <a:r>
              <a:rPr lang="pt-PT" sz="3100" b="1" dirty="0">
                <a:latin typeface="Garamond" panose="02020404030301010803" pitchFamily="18" charset="0"/>
              </a:rPr>
              <a:t> </a:t>
            </a:r>
            <a:r>
              <a:rPr lang="pt-PT" sz="3100" dirty="0">
                <a:latin typeface="Garamond" panose="02020404030301010803" pitchFamily="18" charset="0"/>
              </a:rPr>
              <a:t>analisou o </a:t>
            </a:r>
            <a:r>
              <a:rPr lang="pt-PT" sz="3100" dirty="0" err="1">
                <a:latin typeface="Garamond" panose="02020404030301010803" pitchFamily="18" charset="0"/>
              </a:rPr>
              <a:t>aspecto</a:t>
            </a:r>
            <a:r>
              <a:rPr lang="pt-PT" sz="3100" dirty="0">
                <a:latin typeface="Garamond" panose="02020404030301010803" pitchFamily="18" charset="0"/>
              </a:rPr>
              <a:t> das mudanças tecnológicas ocorridas nos anos sessenta e observou que todos os processos que ocorrem dentro de uma organização são temporários,</a:t>
            </a:r>
            <a:r>
              <a:rPr lang="pt-PT" sz="3100" b="1" dirty="0">
                <a:latin typeface="Garamond" panose="02020404030301010803" pitchFamily="18" charset="0"/>
              </a:rPr>
              <a:t> </a:t>
            </a:r>
            <a:r>
              <a:rPr lang="pt-PT" sz="3100" dirty="0">
                <a:latin typeface="Garamond" panose="02020404030301010803" pitchFamily="18" charset="0"/>
              </a:rPr>
              <a:t>sempre que há alterações nas tecnologias;</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Lawrence </a:t>
            </a:r>
            <a:r>
              <a:rPr lang="pt-PT" sz="3100" dirty="0">
                <a:latin typeface="Garamond" panose="02020404030301010803" pitchFamily="18" charset="0"/>
              </a:rPr>
              <a:t>e</a:t>
            </a:r>
            <a:r>
              <a:rPr lang="pt-PT" sz="3100" b="1" dirty="0">
                <a:latin typeface="Garamond" panose="02020404030301010803" pitchFamily="18" charset="0"/>
              </a:rPr>
              <a:t> </a:t>
            </a:r>
            <a:r>
              <a:rPr lang="pt-PT" sz="3100" b="1" dirty="0" err="1">
                <a:latin typeface="Garamond" panose="02020404030301010803" pitchFamily="18" charset="0"/>
              </a:rPr>
              <a:t>Lorsch</a:t>
            </a:r>
            <a:r>
              <a:rPr lang="pt-PT" sz="3100" b="1" dirty="0">
                <a:latin typeface="Garamond" panose="02020404030301010803" pitchFamily="18" charset="0"/>
              </a:rPr>
              <a:t> </a:t>
            </a:r>
            <a:r>
              <a:rPr lang="pt-PT" sz="3100" dirty="0">
                <a:latin typeface="Garamond" panose="02020404030301010803" pitchFamily="18" charset="0"/>
              </a:rPr>
              <a:t>(1973)</a:t>
            </a:r>
            <a:r>
              <a:rPr lang="pt-PT" sz="3100" b="1" dirty="0">
                <a:latin typeface="Garamond" panose="02020404030301010803" pitchFamily="18" charset="0"/>
              </a:rPr>
              <a:t> </a:t>
            </a:r>
            <a:r>
              <a:rPr lang="pt-PT" sz="3100" dirty="0">
                <a:latin typeface="Garamond" panose="02020404030301010803" pitchFamily="18" charset="0"/>
              </a:rPr>
              <a:t>estudaram que diferentes ambientes da organização derivam dos arranjos estruturais decorrentes das novas exigências do ambiente;</a:t>
            </a:r>
            <a:r>
              <a:rPr lang="pt-BR" sz="3100" dirty="0">
                <a:latin typeface="Garamond" panose="02020404030301010803" pitchFamily="18" charset="0"/>
              </a:rPr>
              <a:t/>
            </a:r>
            <a:br>
              <a:rPr lang="pt-BR" sz="3100" dirty="0">
                <a:latin typeface="Garamond" panose="02020404030301010803" pitchFamily="18" charset="0"/>
              </a:rPr>
            </a:br>
            <a:r>
              <a:rPr lang="pt-PT" sz="3100" b="1"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b="1" dirty="0" err="1">
                <a:latin typeface="Garamond" panose="02020404030301010803" pitchFamily="18" charset="0"/>
              </a:rPr>
              <a:t>Joan</a:t>
            </a:r>
            <a:r>
              <a:rPr lang="pt-PT" sz="3100" b="1" dirty="0">
                <a:latin typeface="Garamond" panose="02020404030301010803" pitchFamily="18" charset="0"/>
              </a:rPr>
              <a:t> </a:t>
            </a:r>
            <a:r>
              <a:rPr lang="pt-PT" sz="3100" b="1" dirty="0" err="1">
                <a:latin typeface="Garamond" panose="02020404030301010803" pitchFamily="18" charset="0"/>
              </a:rPr>
              <a:t>Woodward</a:t>
            </a:r>
            <a:r>
              <a:rPr lang="pt-PT" sz="3100" dirty="0">
                <a:latin typeface="Garamond" panose="02020404030301010803" pitchFamily="18" charset="0"/>
              </a:rPr>
              <a:t>,</a:t>
            </a:r>
            <a:r>
              <a:rPr lang="pt-PT" sz="3100" b="1" dirty="0">
                <a:latin typeface="Garamond" panose="02020404030301010803" pitchFamily="18" charset="0"/>
              </a:rPr>
              <a:t> James </a:t>
            </a:r>
            <a:r>
              <a:rPr lang="pt-PT" sz="3100" b="1" dirty="0" err="1">
                <a:latin typeface="Garamond" panose="02020404030301010803" pitchFamily="18" charset="0"/>
              </a:rPr>
              <a:t>Thompson</a:t>
            </a:r>
            <a:r>
              <a:rPr lang="pt-PT" sz="3100" b="1" dirty="0">
                <a:latin typeface="Garamond" panose="02020404030301010803" pitchFamily="18" charset="0"/>
              </a:rPr>
              <a:t> </a:t>
            </a:r>
            <a:r>
              <a:rPr lang="pt-PT" sz="3100" dirty="0">
                <a:latin typeface="Garamond" panose="02020404030301010803" pitchFamily="18" charset="0"/>
              </a:rPr>
              <a:t>e</a:t>
            </a:r>
            <a:r>
              <a:rPr lang="pt-PT" sz="3100" b="1" dirty="0">
                <a:latin typeface="Garamond" panose="02020404030301010803" pitchFamily="18" charset="0"/>
              </a:rPr>
              <a:t> Charles </a:t>
            </a:r>
            <a:r>
              <a:rPr lang="pt-PT" sz="3100" b="1" dirty="0" err="1">
                <a:latin typeface="Garamond" panose="02020404030301010803" pitchFamily="18" charset="0"/>
              </a:rPr>
              <a:t>Perrow</a:t>
            </a:r>
            <a:r>
              <a:rPr lang="pt-PT" sz="3100" b="1" dirty="0">
                <a:latin typeface="Garamond" panose="02020404030301010803" pitchFamily="18" charset="0"/>
              </a:rPr>
              <a:t> </a:t>
            </a:r>
            <a:r>
              <a:rPr lang="pt-PT" sz="3100" dirty="0">
                <a:latin typeface="Garamond" panose="02020404030301010803" pitchFamily="18" charset="0"/>
              </a:rPr>
              <a:t>(1979-1986)</a:t>
            </a:r>
            <a:r>
              <a:rPr lang="pt-PT" sz="3100" b="1" dirty="0">
                <a:latin typeface="Garamond" panose="02020404030301010803" pitchFamily="18" charset="0"/>
              </a:rPr>
              <a:t> </a:t>
            </a:r>
            <a:r>
              <a:rPr lang="pt-PT" sz="3100" dirty="0">
                <a:latin typeface="Garamond" panose="02020404030301010803" pitchFamily="18" charset="0"/>
              </a:rPr>
              <a:t>consideraram a tecnologia como determinante importante da forma da organização, isto é, diferentes tecnologias exigem diferentes organizações;</a:t>
            </a:r>
            <a:r>
              <a:rPr lang="pt-BR" dirty="0"/>
              <a:t/>
            </a:r>
            <a:br>
              <a:rPr lang="pt-BR" dirty="0"/>
            </a:br>
            <a:endParaRPr lang="pt-BR" dirty="0"/>
          </a:p>
        </p:txBody>
      </p:sp>
    </p:spTree>
    <p:extLst>
      <p:ext uri="{BB962C8B-B14F-4D97-AF65-F5344CB8AC3E}">
        <p14:creationId xmlns:p14="http://schemas.microsoft.com/office/powerpoint/2010/main" val="7488486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442" y="914400"/>
            <a:ext cx="10739907" cy="5679583"/>
          </a:xfrm>
        </p:spPr>
        <p:txBody>
          <a:bodyPr>
            <a:normAutofit fontScale="90000"/>
          </a:bodyPr>
          <a:lstStyle/>
          <a:p>
            <a:pPr algn="just"/>
            <a:r>
              <a:rPr lang="pt-PT" sz="3100" b="1" dirty="0">
                <a:latin typeface="Garamond" panose="02020404030301010803" pitchFamily="18" charset="0"/>
              </a:rPr>
              <a:t>C</a:t>
            </a:r>
            <a:r>
              <a:rPr lang="pt-PT" sz="3100" b="1" dirty="0" smtClean="0">
                <a:latin typeface="Garamond" panose="02020404030301010803" pitchFamily="18" charset="0"/>
              </a:rPr>
              <a:t>ríticas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Não existem críticas sobre esta abordagem por ainda estar em desenvolvimento e reunir muitos consensos dos cientistas na aplicação prática desta abordagem na </a:t>
            </a:r>
            <a:r>
              <a:rPr lang="pt-PT" sz="3100" dirty="0" err="1">
                <a:latin typeface="Garamond" panose="02020404030301010803" pitchFamily="18" charset="0"/>
              </a:rPr>
              <a:t>governacão</a:t>
            </a:r>
            <a:r>
              <a:rPr lang="pt-PT" sz="3100" dirty="0">
                <a:latin typeface="Garamond" panose="02020404030301010803" pitchFamily="18" charset="0"/>
              </a:rPr>
              <a:t> das organizações modernas.</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 </a:t>
            </a:r>
            <a:r>
              <a:rPr lang="pt-BR" sz="3100" dirty="0">
                <a:latin typeface="Garamond" panose="02020404030301010803" pitchFamily="18" charset="0"/>
              </a:rPr>
              <a:t/>
            </a:r>
            <a:br>
              <a:rPr lang="pt-BR" sz="3100" dirty="0">
                <a:latin typeface="Garamond" panose="02020404030301010803" pitchFamily="18" charset="0"/>
              </a:rPr>
            </a:br>
            <a:r>
              <a:rPr lang="pt-PT" sz="3100" dirty="0">
                <a:latin typeface="Garamond" panose="02020404030301010803" pitchFamily="18" charset="0"/>
              </a:rPr>
              <a:t>Os vários estudos desenvolvidos em diferentes épocas sobre a </a:t>
            </a:r>
            <a:r>
              <a:rPr lang="pt-PT" sz="3100" b="1" dirty="0">
                <a:latin typeface="Garamond" panose="02020404030301010803" pitchFamily="18" charset="0"/>
              </a:rPr>
              <a:t>TGA</a:t>
            </a:r>
            <a:r>
              <a:rPr lang="pt-PT" sz="3100" dirty="0">
                <a:latin typeface="Garamond" panose="02020404030301010803" pitchFamily="18" charset="0"/>
              </a:rPr>
              <a:t>, foram acompanhados sobre as diferentes </a:t>
            </a:r>
            <a:r>
              <a:rPr lang="pt-PT" sz="3100" dirty="0" err="1">
                <a:latin typeface="Garamond" panose="02020404030301010803" pitchFamily="18" charset="0"/>
              </a:rPr>
              <a:t>concepções</a:t>
            </a:r>
            <a:r>
              <a:rPr lang="pt-PT" sz="3100" dirty="0">
                <a:latin typeface="Garamond" panose="02020404030301010803" pitchFamily="18" charset="0"/>
              </a:rPr>
              <a:t> a respeito da natureza humana dentro das organizações e cada época anteriormente abordado privilegiava certos </a:t>
            </a:r>
            <a:r>
              <a:rPr lang="pt-PT" sz="3100" dirty="0" err="1">
                <a:latin typeface="Garamond" panose="02020404030301010803" pitchFamily="18" charset="0"/>
              </a:rPr>
              <a:t>aspectos</a:t>
            </a:r>
            <a:r>
              <a:rPr lang="pt-PT" sz="3100" dirty="0">
                <a:latin typeface="Garamond" panose="02020404030301010803" pitchFamily="18" charset="0"/>
              </a:rPr>
              <a:t> da conduta das pessoas e marcando a maneira pelo qual as organizações administravam as pessoas. </a:t>
            </a:r>
            <a:r>
              <a:rPr lang="pt-BR" dirty="0"/>
              <a:t/>
            </a:r>
            <a:br>
              <a:rPr lang="pt-BR" dirty="0"/>
            </a:br>
            <a:r>
              <a:rPr lang="pt-PT" dirty="0"/>
              <a:t> </a:t>
            </a:r>
            <a:r>
              <a:rPr lang="pt-BR" dirty="0"/>
              <a:t/>
            </a:r>
            <a:br>
              <a:rPr lang="pt-BR" dirty="0"/>
            </a:br>
            <a:endParaRPr lang="pt-BR" dirty="0"/>
          </a:p>
        </p:txBody>
      </p:sp>
    </p:spTree>
    <p:extLst>
      <p:ext uri="{BB962C8B-B14F-4D97-AF65-F5344CB8AC3E}">
        <p14:creationId xmlns:p14="http://schemas.microsoft.com/office/powerpoint/2010/main" val="3820491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0310" y="365125"/>
            <a:ext cx="10947042" cy="6357647"/>
          </a:xfrm>
        </p:spPr>
        <p:txBody>
          <a:bodyPr>
            <a:normAutofit fontScale="90000"/>
          </a:bodyPr>
          <a:lstStyle/>
          <a:p>
            <a:pPr lvl="0" algn="just"/>
            <a:r>
              <a:rPr lang="en-US" sz="2800" dirty="0" smtClean="0">
                <a:latin typeface="Garamond" panose="02020404030301010803" pitchFamily="18" charset="0"/>
              </a:rPr>
              <a:t/>
            </a:r>
            <a:br>
              <a:rPr lang="en-US" sz="2800" dirty="0" smtClean="0">
                <a:latin typeface="Garamond" panose="02020404030301010803" pitchFamily="18" charset="0"/>
              </a:rPr>
            </a:br>
            <a:r>
              <a:rPr lang="en-US" sz="2800" dirty="0" smtClean="0">
                <a:latin typeface="Garamond" panose="02020404030301010803" pitchFamily="18" charset="0"/>
              </a:rPr>
              <a:t>Para </a:t>
            </a:r>
            <a:r>
              <a:rPr lang="en-US" sz="2800" dirty="0" err="1">
                <a:latin typeface="Garamond" panose="02020404030301010803" pitchFamily="18" charset="0"/>
              </a:rPr>
              <a:t>fundamentar</a:t>
            </a:r>
            <a:r>
              <a:rPr lang="en-US" sz="2800" dirty="0">
                <a:latin typeface="Garamond" panose="02020404030301010803" pitchFamily="18" charset="0"/>
              </a:rPr>
              <a:t> a </a:t>
            </a:r>
            <a:r>
              <a:rPr lang="en-US" sz="2800" dirty="0" err="1">
                <a:latin typeface="Garamond" panose="02020404030301010803" pitchFamily="18" charset="0"/>
              </a:rPr>
              <a:t>tese</a:t>
            </a:r>
            <a:r>
              <a:rPr lang="en-US" sz="2800" dirty="0">
                <a:latin typeface="Garamond" panose="02020404030301010803" pitchFamily="18" charset="0"/>
              </a:rPr>
              <a:t> da </a:t>
            </a:r>
            <a:r>
              <a:rPr lang="en-US" sz="2800" dirty="0" err="1">
                <a:latin typeface="Garamond" panose="02020404030301010803" pitchFamily="18" charset="0"/>
              </a:rPr>
              <a:t>escola</a:t>
            </a:r>
            <a:r>
              <a:rPr lang="en-US" sz="2800" dirty="0">
                <a:latin typeface="Garamond" panose="02020404030301010803" pitchFamily="18" charset="0"/>
              </a:rPr>
              <a:t> </a:t>
            </a:r>
            <a:r>
              <a:rPr lang="en-US" sz="2800" dirty="0" err="1">
                <a:latin typeface="Garamond" panose="02020404030301010803" pitchFamily="18" charset="0"/>
              </a:rPr>
              <a:t>clássica</a:t>
            </a:r>
            <a:r>
              <a:rPr lang="en-US" sz="2800" dirty="0">
                <a:latin typeface="Garamond" panose="02020404030301010803" pitchFamily="18" charset="0"/>
              </a:rPr>
              <a:t>, </a:t>
            </a:r>
            <a:r>
              <a:rPr lang="en-US" sz="2800" dirty="0" err="1">
                <a:latin typeface="Garamond" panose="02020404030301010803" pitchFamily="18" charset="0"/>
              </a:rPr>
              <a:t>os</a:t>
            </a:r>
            <a:r>
              <a:rPr lang="en-US" sz="2800" dirty="0">
                <a:latin typeface="Garamond" panose="02020404030301010803" pitchFamily="18" charset="0"/>
              </a:rPr>
              <a:t> </a:t>
            </a:r>
            <a:r>
              <a:rPr lang="en-US" sz="2800" dirty="0" err="1">
                <a:latin typeface="Garamond" panose="02020404030301010803" pitchFamily="18" charset="0"/>
              </a:rPr>
              <a:t>teóricos</a:t>
            </a:r>
            <a:r>
              <a:rPr lang="en-US" sz="2800" dirty="0">
                <a:latin typeface="Garamond" panose="02020404030301010803" pitchFamily="18" charset="0"/>
              </a:rPr>
              <a:t> </a:t>
            </a:r>
            <a:r>
              <a:rPr lang="en-US" sz="2800" dirty="0" err="1">
                <a:latin typeface="Garamond" panose="02020404030301010803" pitchFamily="18" charset="0"/>
              </a:rPr>
              <a:t>clássicos</a:t>
            </a:r>
            <a:r>
              <a:rPr lang="en-US" sz="2800" dirty="0">
                <a:latin typeface="Garamond" panose="02020404030301010803" pitchFamily="18" charset="0"/>
              </a:rPr>
              <a:t> </a:t>
            </a:r>
            <a:r>
              <a:rPr lang="en-US" sz="2800" dirty="0" err="1">
                <a:latin typeface="Garamond" panose="02020404030301010803" pitchFamily="18" charset="0"/>
              </a:rPr>
              <a:t>definiram</a:t>
            </a:r>
            <a:r>
              <a:rPr lang="en-US" sz="2800" dirty="0">
                <a:latin typeface="Garamond" panose="02020404030301010803" pitchFamily="18" charset="0"/>
              </a:rPr>
              <a:t> </a:t>
            </a:r>
            <a:r>
              <a:rPr lang="en-US" sz="2800" dirty="0" err="1">
                <a:latin typeface="Garamond" panose="02020404030301010803" pitchFamily="18" charset="0"/>
              </a:rPr>
              <a:t>cinco</a:t>
            </a:r>
            <a:r>
              <a:rPr lang="en-US" sz="2800" dirty="0">
                <a:latin typeface="Garamond" panose="02020404030301010803" pitchFamily="18" charset="0"/>
              </a:rPr>
              <a:t> </a:t>
            </a:r>
            <a:r>
              <a:rPr lang="en-US" sz="2800" dirty="0" err="1">
                <a:latin typeface="Garamond" panose="02020404030301010803" pitchFamily="18" charset="0"/>
              </a:rPr>
              <a:t>princípios</a:t>
            </a:r>
            <a:r>
              <a:rPr lang="en-US" sz="2800" dirty="0">
                <a:latin typeface="Garamond" panose="02020404030301010803" pitchFamily="18" charset="0"/>
              </a:rPr>
              <a:t> da </a:t>
            </a:r>
            <a:r>
              <a:rPr lang="en-US" sz="2800" dirty="0" err="1">
                <a:latin typeface="Garamond" panose="02020404030301010803" pitchFamily="18" charset="0"/>
              </a:rPr>
              <a:t>gestão</a:t>
            </a:r>
            <a:r>
              <a:rPr lang="en-US" sz="2800" dirty="0">
                <a:latin typeface="Garamond" panose="02020404030301010803" pitchFamily="18" charset="0"/>
              </a:rPr>
              <a:t> </a:t>
            </a:r>
            <a:r>
              <a:rPr lang="en-US" sz="2800" dirty="0" err="1">
                <a:latin typeface="Garamond" panose="02020404030301010803" pitchFamily="18" charset="0"/>
              </a:rPr>
              <a:t>científica</a:t>
            </a:r>
            <a:r>
              <a:rPr lang="en-US" sz="2800" dirty="0">
                <a:latin typeface="Garamond" panose="02020404030301010803" pitchFamily="18" charset="0"/>
              </a:rPr>
              <a:t> da </a:t>
            </a:r>
            <a:r>
              <a:rPr lang="en-US" sz="2800" dirty="0" err="1">
                <a:latin typeface="Garamond" panose="02020404030301010803" pitchFamily="18" charset="0"/>
              </a:rPr>
              <a:t>organização</a:t>
            </a:r>
            <a:r>
              <a:rPr lang="en-US" sz="2800" dirty="0">
                <a:latin typeface="Garamond" panose="02020404030301010803" pitchFamily="18" charset="0"/>
              </a:rPr>
              <a:t> (Armstrong, 1996), a </a:t>
            </a:r>
            <a:r>
              <a:rPr lang="en-US" sz="2800" dirty="0" smtClean="0">
                <a:latin typeface="Garamond" panose="02020404030301010803" pitchFamily="18" charset="0"/>
              </a:rPr>
              <a:t>saber:</a:t>
            </a:r>
            <a:br>
              <a:rPr lang="en-US" sz="2800" dirty="0" smtClean="0">
                <a:latin typeface="Garamond" panose="02020404030301010803" pitchFamily="18" charset="0"/>
              </a:rPr>
            </a:br>
            <a:r>
              <a:rPr lang="en-US" sz="2800" dirty="0">
                <a:latin typeface="Garamond" panose="02020404030301010803" pitchFamily="18" charset="0"/>
              </a:rPr>
              <a:t/>
            </a:r>
            <a:br>
              <a:rPr lang="en-US" sz="2800" dirty="0">
                <a:latin typeface="Garamond" panose="02020404030301010803" pitchFamily="18" charset="0"/>
              </a:rPr>
            </a:br>
            <a:r>
              <a:rPr lang="pt-PT" sz="2800" b="1" dirty="0" smtClean="0">
                <a:latin typeface="Garamond" panose="02020404030301010803" pitchFamily="18" charset="0"/>
              </a:rPr>
              <a:t>Estrutura</a:t>
            </a:r>
            <a:r>
              <a:rPr lang="pt-PT" sz="2800" dirty="0">
                <a:latin typeface="Garamond" panose="02020404030301010803" pitchFamily="18" charset="0"/>
              </a:rPr>
              <a:t>, para funcionamento normal de uma organização precisa de ter uma </a:t>
            </a:r>
            <a:r>
              <a:rPr lang="pt-PT" sz="2800" b="1" dirty="0">
                <a:latin typeface="Garamond" panose="02020404030301010803" pitchFamily="18" charset="0"/>
              </a:rPr>
              <a:t>estrutura formal</a:t>
            </a:r>
            <a:r>
              <a:rPr lang="pt-PT" sz="2800" dirty="0">
                <a:latin typeface="Garamond" panose="02020404030301010803" pitchFamily="18" charset="0"/>
              </a:rPr>
              <a:t> que ordena as relações funcionais das diferentes partes da empresa e estabelece os níveis hierárquicos, as relações de subordinação, supervisão, autoridade e controlo das </a:t>
            </a:r>
            <a:r>
              <a:rPr lang="pt-PT" sz="2800" dirty="0" err="1">
                <a:latin typeface="Garamond" panose="02020404030301010803" pitchFamily="18" charset="0"/>
              </a:rPr>
              <a:t>actividades</a:t>
            </a:r>
            <a:r>
              <a:rPr lang="pt-PT" sz="2800" dirty="0">
                <a:latin typeface="Garamond" panose="02020404030301010803" pitchFamily="18" charset="0"/>
              </a:rPr>
              <a:t> dos colaboradores e da organização, em geral</a:t>
            </a:r>
            <a:r>
              <a:rPr lang="pt-PT" sz="2800" dirty="0"/>
              <a:t>.</a:t>
            </a:r>
            <a:r>
              <a:rPr lang="pt-BR" sz="2800" dirty="0"/>
              <a:t/>
            </a:r>
            <a:br>
              <a:rPr lang="pt-BR" sz="2800" dirty="0"/>
            </a:br>
            <a:r>
              <a:rPr lang="pt-PT" sz="2800" dirty="0"/>
              <a:t> </a:t>
            </a:r>
            <a:r>
              <a:rPr lang="pt-BR" sz="2800" dirty="0"/>
              <a:t/>
            </a:r>
            <a:br>
              <a:rPr lang="pt-BR" sz="2800" dirty="0"/>
            </a:br>
            <a:r>
              <a:rPr lang="pt-PT" sz="2800" b="1" dirty="0">
                <a:latin typeface="Garamond" panose="02020404030301010803" pitchFamily="18" charset="0"/>
              </a:rPr>
              <a:t>Especialização ou departamentalização</a:t>
            </a:r>
            <a:r>
              <a:rPr lang="pt-PT" sz="2800" dirty="0">
                <a:latin typeface="Garamond" panose="02020404030301010803" pitchFamily="18" charset="0"/>
              </a:rPr>
              <a:t>, segundo a teoria clássica de economia de Adam Smith, dentro da organização deve haver a </a:t>
            </a:r>
            <a:r>
              <a:rPr lang="pt-PT" sz="2800" b="1" dirty="0">
                <a:latin typeface="Garamond" panose="02020404030301010803" pitchFamily="18" charset="0"/>
              </a:rPr>
              <a:t>divisão de trabalho </a:t>
            </a:r>
            <a:r>
              <a:rPr lang="pt-PT" sz="2800" dirty="0">
                <a:latin typeface="Garamond" panose="02020404030301010803" pitchFamily="18" charset="0"/>
              </a:rPr>
              <a:t>pelos colaboradores, desde da base a topo da estrutura da empresa, através da definição clara das áreas de </a:t>
            </a:r>
            <a:r>
              <a:rPr lang="pt-PT" sz="2800" dirty="0" err="1">
                <a:latin typeface="Garamond" panose="02020404030301010803" pitchFamily="18" charset="0"/>
              </a:rPr>
              <a:t>actuação</a:t>
            </a:r>
            <a:r>
              <a:rPr lang="pt-PT" sz="2800" dirty="0">
                <a:latin typeface="Garamond" panose="02020404030301010803" pitchFamily="18" charset="0"/>
              </a:rPr>
              <a:t> da </a:t>
            </a:r>
            <a:r>
              <a:rPr lang="pt-PT" sz="2800" dirty="0" smtClean="0">
                <a:latin typeface="Garamond" panose="02020404030301010803" pitchFamily="18" charset="0"/>
              </a:rPr>
              <a:t>organização. e especialização de tarefas e funções das pessoas </a:t>
            </a:r>
            <a:r>
              <a:rPr lang="pt-PT" sz="2800" dirty="0" smtClean="0"/>
              <a:t>.</a:t>
            </a:r>
            <a:r>
              <a:rPr lang="pt-BR" sz="2800" dirty="0" smtClean="0"/>
              <a:t/>
            </a:r>
            <a:br>
              <a:rPr lang="pt-BR" sz="2800" dirty="0" smtClean="0"/>
            </a:br>
            <a:r>
              <a:rPr lang="pt-PT" sz="2800" dirty="0" smtClean="0"/>
              <a:t> </a:t>
            </a:r>
            <a:r>
              <a:rPr lang="pt-BR" sz="2800" dirty="0" smtClean="0"/>
              <a:t/>
            </a:r>
            <a:br>
              <a:rPr lang="pt-BR" sz="2800" dirty="0" smtClean="0"/>
            </a:br>
            <a:r>
              <a:rPr lang="pt-BR" sz="2800" dirty="0"/>
              <a:t/>
            </a:r>
            <a:br>
              <a:rPr lang="pt-BR" sz="2800" dirty="0"/>
            </a:br>
            <a:r>
              <a:rPr lang="pt-PT" sz="2800" dirty="0"/>
              <a:t> </a:t>
            </a:r>
            <a:r>
              <a:rPr lang="pt-BR" sz="2800" dirty="0"/>
              <a:t/>
            </a:r>
            <a:br>
              <a:rPr lang="pt-BR" sz="2800" dirty="0"/>
            </a:br>
            <a:endParaRPr lang="pt-BR" sz="2800" dirty="0">
              <a:latin typeface="Garamond" panose="02020404030301010803" pitchFamily="18" charset="0"/>
            </a:endParaRPr>
          </a:p>
        </p:txBody>
      </p:sp>
    </p:spTree>
    <p:extLst>
      <p:ext uri="{BB962C8B-B14F-4D97-AF65-F5344CB8AC3E}">
        <p14:creationId xmlns:p14="http://schemas.microsoft.com/office/powerpoint/2010/main" val="4219703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3775</Words>
  <Application>Microsoft Office PowerPoint</Application>
  <PresentationFormat>Widescreen</PresentationFormat>
  <Paragraphs>603</Paragraphs>
  <Slides>88</Slides>
  <Notes>10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88</vt:i4>
      </vt:variant>
    </vt:vector>
  </HeadingPairs>
  <TitlesOfParts>
    <vt:vector size="102" baseType="lpstr">
      <vt:lpstr>AngsanaUPC</vt:lpstr>
      <vt:lpstr>Arial</vt:lpstr>
      <vt:lpstr>Calibri</vt:lpstr>
      <vt:lpstr>Calibri Light</vt:lpstr>
      <vt:lpstr>Cambria</vt:lpstr>
      <vt:lpstr>Courier New</vt:lpstr>
      <vt:lpstr>EucrosiaUPC</vt:lpstr>
      <vt:lpstr>Garamond</vt:lpstr>
      <vt:lpstr>Tahoma</vt:lpstr>
      <vt:lpstr>Times New Roman</vt:lpstr>
      <vt:lpstr>Verdana</vt:lpstr>
      <vt:lpstr>Wingdings</vt:lpstr>
      <vt:lpstr>Wingdings 3</vt:lpstr>
      <vt:lpstr>Office Theme</vt:lpstr>
      <vt:lpstr> INSTITUTO SUPERIOR DE TRANSPORTES E COMUNICAÇÃO</vt:lpstr>
      <vt:lpstr>Aula 4</vt:lpstr>
      <vt:lpstr>PRINCIPAIS ESCOLAS E ABORDAGENS DA TEORIA GERAL DA ADMINISTRAÇÃO </vt:lpstr>
      <vt:lpstr> ESCOLA CLÁSSICA  DA  ADMINISTRAÇÃO</vt:lpstr>
      <vt:lpstr>ESCOLA CLÁSSICA</vt:lpstr>
      <vt:lpstr> TESE    Segundo Armstrong (1996), os cientistas clássicos Fayol (1916), Taylor(1911) e Urwick (1947) acreditavam na tese da escola clássica de que para uma organização funcionar eficientemente deve ter controlo, ordem e formalidades normativas ou normas e procedimentos legais.  </vt:lpstr>
      <vt:lpstr>PRINCIPAIS ABORDAGENS</vt:lpstr>
      <vt:lpstr>Com o triunfo da revolução industrial nos meados do Século XVIII e com as grandes transformações tecnológicas, económicas e sociais ocorridas no início do Século XX, através de surgimento e crescimento de empresas de produção, prestação e fornecimento de bens e serviços em grandes quantidades, houve a necessidade de estudar as melhores formas de lidar com grandes quantidades e volumes de produtos e serviços, enormes quantidades de recursos humanos e materiais de todos os tipos, que as organizações passaram a mobilizar, produzir, distribuir e consumir. </vt:lpstr>
      <vt:lpstr> Para fundamentar a tese da escola clássica, os teóricos clássicos definiram cinco princípios da gestão científica da organização (Armstrong, 1996), a saber:  Estrutura, para funcionamento normal de uma organização precisa de ter uma estrutura formal que ordena as relações funcionais das diferentes partes da empresa e estabelece os níveis hierárquicos, as relações de subordinação, supervisão, autoridade e controlo das actividades dos colaboradores e da organização, em geral.   Especialização ou departamentalização, segundo a teoria clássica de economia de Adam Smith, dentro da organização deve haver a divisão de trabalho pelos colaboradores, desde da base a topo da estrutura da empresa, através da definição clara das áreas de actuação da organização. e especialização de tarefas e funções das pessoas .      </vt:lpstr>
      <vt:lpstr>Coordenação, a necessidade pela especialização funcional dos colaboradores e da organização criou a necessidade de coordenar as actividades desenvolvidas pelos diferentes colaboradores da empresa, de forma a ter um impacto maior na realização eficaz dos objectivos globais e na obtenção de resultados finais da organização.   Autoridade, considerada como poder conferido aos titulares de funções de direcção, supervisão e chefia da organização, o seu exercício pleno deve permitir o alcance da ordem e regularidade funcional, a definição clara de linhas de comando e uso da autoridade, implementada através da estrutura hierárquica estabelecida pela organização. </vt:lpstr>
      <vt:lpstr> Continuidade, as organizações são estruturadas e funcionam na base do princípio da continuidade fundamentado na eficiência, eficácia e efectividade na realização das suas missões e objectivos globais, para permitir o alcance da estabilidade e  previsibilidade da sua existência no sistema económico e social. Isto significa que a substituição de pessoas, funções, actividades, sistemas, processos e estruturas não deve afectar a existência e efectividade contínua da organização, como um sistema aberto. </vt:lpstr>
      <vt:lpstr>PowerPoint Presentation</vt:lpstr>
      <vt:lpstr>PowerPoint Presentation</vt:lpstr>
      <vt:lpstr>   O fundador da administração cientifica foi Friederick Winslow Taylor (1856-1915) ______________________________________________________________________ </vt:lpstr>
      <vt:lpstr>PowerPoint Presentation</vt:lpstr>
      <vt:lpstr>PowerPoint Presentation</vt:lpstr>
      <vt:lpstr>Criticas       O principal criticismo feito à esta abordagem é de que é rígida, não deixa lugar para as situações de ocasião, por exemplo, as mudanças decorrentes da introdução de novas tecnologias ou ter em conta o factor humano que possa alterar alguma estrutura ou parte da estrutura da organização.  Assim, as principais críticas feitas à esta abordagem são seguintes:  1-Visão do indivíduo sem considerá-lo como ser humano; 3-Visão da tarefa com enfoque na alta especialização dos trabalhadores; 4-Visão incompleta da organização na medida em que o sistema de produção era mais importante que os indivíduos produtores de bens e serviços  </vt:lpstr>
      <vt:lpstr>PowerPoint Presentation</vt:lpstr>
      <vt:lpstr> Percurso   Henri Fayol (1841-1925), francês, foi gerente geral e director administrativo de uma empresa industrial. Através dos seus estudos sobre a gestão eficiente de uma empresa introduziu abordagem do processo administrativo da organização e desenvolveu um trabalho com o objectivo de melhorar a eficiência operacional de processos, procedimentos, métodos, metodologia e estruturas das organizações. </vt:lpstr>
      <vt:lpstr>O precursor da abordagem da organização administrativa foi Henry Fayol  (1841-1925) ___________________________________________________________________________</vt:lpstr>
      <vt:lpstr>Principais colaboradores e suas contribuições    Para o desenvolvimento e publicação dos catorze princípios básicos, Fayol contou com a colaboração de Lyndall Urwick, John Mooney, Robert Davis e Luther Gulik, que em 1947 vieram a publicar a obra de Fayol intitulada General and Industrial Management (gestão geral e industrial de empresa), que constituiu a bíblia dos administradores e gestores das organizações clássicas na época. </vt:lpstr>
      <vt:lpstr>  Segundo Kwasnicka (2006:48,49), com base na definição dos cinco actos administrativos de gestão da empresa, descritos acima, Fayol formulou, como resultado dos seus estudos, os catorze (14) princípios básicos:   Divisão do trabalho, que significa atribuir aos colaboradores tarefas específicas com o objectivo de aumentar o volume de produção  Autoridade administrativa, significa conferir aos gestores o poder de mandar os colaboradores, sancionar o trabalho realizado por estes, receber e obedecer ordens de superiores hierárquicos.  </vt:lpstr>
      <vt:lpstr>Disciplina laboral, consiste na aceitação do poder emanado da autoridade administrativa competente, dever obediência e respeito às normas emanadas do poder superior dentro da hierarquia estabelecida na estrutura da organização.  Unidade de comando, significa que cada colaborador recebe comando e deve obediência a um só chefe ou líder, através de uma só liderança.   Unidade de direcção, consiste na troca recíproca de informações entre o chefe e o subordinado, onde o primeiro emite ordem e supervisiona e o segundo recebe e deve obediência de cumprir e reportar os resultados à procedência da ordem ou ao chefe.</vt:lpstr>
      <vt:lpstr>Subordinação do interesse individual aos interesses da organização, significa que os objectivos organizacionais são mais importantes e sobrepõem-se aos objectivos pessoais, devendo estes últimos ser modificados em função da primazia dos primeiros.  Remuneração compatível com as funções, consiste na aplicação do princípio de equidade e justiça laboral (recompensa) na situação de retribuição dos serviços prestado.     Centralização do poder e da decisão final, significa que as directrizes que regem a organização devem emanar de um comando e direcção central da alta administração da empresa</vt:lpstr>
      <vt:lpstr>Hierarquia na estrutura organizacional, consiste na categorização dos níveis de chefia e direcção, de acordo com a sua autoridade e responsabilidade emanadas de cima para baixo da estrutura hierárquica da organização.  Ordem, significa que cada coisa deve estar no seu lugar, de forma organizada e arrumada, dentro da estrutura estabelecida pelos gestores em diferentes níveis da estrutura hierárquica da empresa.  Equidade nas relações laborais, é o princípio que atribui tratamento igual para pessoas iguais, com tarefas, funções e remunerações iguais.   Estabilidade do pessoal, significa garantir emprego estável dos colaboradores em situação laboral normal e sustentável</vt:lpstr>
      <vt:lpstr>     Iniciativa e liberdade funcional, é a capacidade de criar situações que favorecem a execução de tarefas pelos colaboradores, em todos os níveis hierárquicos, assegurando-lhes certa autonomia de trabalho de inovação.    Espírito de equipa e sentido de unidade à organização, consiste na harmonização entre pessoal colaborador e os gestores da organização garantindo a vitalidade funcional eficaz, com base na promoção do princípio de cooperação, coordenação, colaboração colectiva e desencorajamento do espírito individualista fundamentado no ódio, na inveja (competição letal)</vt:lpstr>
      <vt:lpstr>PowerPoint Presentation</vt:lpstr>
      <vt:lpstr>Principal precursor e Tese da Abordagem</vt:lpstr>
      <vt:lpstr>Principal precursor e Tese da Abordagem (2)</vt:lpstr>
      <vt:lpstr>Tipos de sociedade e autoridade</vt:lpstr>
      <vt:lpstr>Características da burocracia</vt:lpstr>
      <vt:lpstr> Críticas à abordagem burocrática</vt:lpstr>
      <vt:lpstr>ESCOLA NEOCLÁSSICA</vt:lpstr>
      <vt:lpstr>A escola neo-clássica, também conhecida por escola humanística da administração ou simplesmente Teoria das Relações Humanas (TRH), surgiu nos Estados Unidos da América com as conclusões do estudo de George Elton Mayo na Fábrica de Hawthorne, em Chicago, realizado entre 1927 e 1932, que veio a servir de antítese das teorias da escola clássica da administração das organizações.     Os pioneiros da escola neo-clássica (Chester Bernard, Elton Mayo e Mary Parker Follet) propunham corrigir a desumanização do trabalho baseado nas teorias clássicas e contestado pela classe trabalhadora desde da época da revolução industrial e produzirem abordagens científicas da organização do trabalho mais humanistas, que dessem maior ênfase no factor humano e na satisfação das necessidades individuais das pessoas que trabalham na organização </vt:lpstr>
      <vt:lpstr>Tese   A principal tese da escola neo-clássica é de que o desempenho das pessoas era determinado não apenas pelos métodos de trabalho, segundo defendiam os clássicos da administração científica, mas também pelo comportamento das pessoas, que passaram a ser consideradas como seres humanos com necessidades próprias a satisfazer e, não mais como um recurso de produção em massa (máquinas e equipamentos), Maximiano (2007:62). </vt:lpstr>
      <vt:lpstr>Abordagem de Relações Humanas (ARH)  </vt:lpstr>
      <vt:lpstr>Tese   Esta abordagem busca o equilibro na satisfação das necessidades dos indivíduos dentro da organização, procura identificar os problemas relativos à insatisfação e aos conflitos laborais, usa a intuição, experiências e generalizações interdisciplinares para orientar suas acções administrativas. </vt:lpstr>
      <vt:lpstr>PowerPoint Presentation</vt:lpstr>
      <vt:lpstr>PowerPoint Presentation</vt:lpstr>
      <vt:lpstr>PowerPoint Presentation</vt:lpstr>
      <vt:lpstr>PowerPoint Presentation</vt:lpstr>
      <vt:lpstr>PowerPoint Presentation</vt:lpstr>
      <vt:lpstr>21 DE AGOSTO DE 2008</vt:lpstr>
      <vt:lpstr>Tese   Os cientistas behavioristas ou comportamentalistas acreditam na tese de que o comportamento das pessoas como indivíduos e como membros de um grupo de trabalho influencia a sua eficiência laboral e eficácia organizacional (Maximiano, 2007).  </vt:lpstr>
      <vt:lpstr>Igualmente, os behavioristas acreditam de que a cooperação na organização formal define a organização como um sistema cooperativo em que as pessoas são capazes de se comunicarem entre si e estão dispostas a contribuírem com acções em torno de um objectivo comum a ser alcançado, (Kwasnicka, 2006).  O estudo e a análise da administração das organizações com enfoque comportamental assentam no estudo das pessoas como indivíduos que têm competências (conhecimentos, habilidades e atitudes) e traços de personalidades (aptidões, percepções, emoções, sensações, sentimentos, opiniões, etc.) e, no estudo das pessoas como membros de grupos sociais nas organizações, que têm motivações, dinamismo, cultura e precisam de liderança, comunicação e reconhecimento ou aprovação organizacional. </vt:lpstr>
      <vt:lpstr>PowerPoint Presentation</vt:lpstr>
      <vt:lpstr>ABORDAGEM COMPORTAMENTAL </vt:lpstr>
      <vt:lpstr>ABORDAGEM COMPORTAMENTAL- TESE</vt:lpstr>
      <vt:lpstr>PowerPoint Presentation</vt:lpstr>
      <vt:lpstr>PowerPoint Presentation</vt:lpstr>
      <vt:lpstr>PowerPoint Presentation</vt:lpstr>
      <vt:lpstr>PowerPoint Presentation</vt:lpstr>
      <vt:lpstr>PowerPoint Presentation</vt:lpstr>
      <vt:lpstr>ESCOLA NEOCLÁSSICA-3</vt:lpstr>
      <vt:lpstr>   INTRODUÇÃO </vt:lpstr>
      <vt:lpstr>                                  PRINCIPAIS TIPOS DE ESTRUTURALISMO</vt:lpstr>
      <vt:lpstr>PRINCIPAIS CARACTERÍSTICAS</vt:lpstr>
      <vt:lpstr>PRINCIPAL PRECURSOR</vt:lpstr>
      <vt:lpstr>PRINCIPAL TESE</vt:lpstr>
      <vt:lpstr>PowerPoint Presentation</vt:lpstr>
      <vt:lpstr>PowerPoint Presentation</vt:lpstr>
      <vt:lpstr>ABORDAGEM ESTRUTURALISTA </vt:lpstr>
      <vt:lpstr>ABORDAGEM ESTRUTURALISTA </vt:lpstr>
      <vt:lpstr>ABORDAGEM ESTRUTURALISTA </vt:lpstr>
      <vt:lpstr>ABORDAGEM ESTRUTURALISTA </vt:lpstr>
      <vt:lpstr>ABORDAGEM ESTRUTURALISTA</vt:lpstr>
      <vt:lpstr>ABORDAGEM ESTRUTURALISTA</vt:lpstr>
      <vt:lpstr>  PRINCIPAIS CRÍTICAS-1</vt:lpstr>
      <vt:lpstr> PRINCIPAIS CRÍTICAS-2</vt:lpstr>
      <vt:lpstr> </vt:lpstr>
      <vt:lpstr>Abordagem(APOp)    A abordagem da pesquisa operacional (APOp) é também conhecida por Teoria Matemática (TM) aplicada à resolução de problemas administrativos. A denominação pesquisa operacional (PO) é tida por vários estudiosos como genérica e vaga constituindo uma das razões porque esta abordagem ainda não é considerada uma teoria propriamente dita, tal como a teoria clássica ou a teoria das relações humanas. </vt:lpstr>
      <vt:lpstr> Precursor   O principal precursor desta abordagem é Herbert Simon (1916), um autor behaviorista que ficou celebre com seu livro intitulado The New Science of Management Decision (1960) (Nova Ciência da Gestão de Tomada de Decisão).   Segundo Kwasnicka (2001), a visão sócio-técnica é uma forma de análise usada por gestores para apoiarem-se no processo de tomada de decisões usando várias disciplinas, técnicas matemáticas de pesquisa e metodologias científicas para o uso e análise de problemas actuais e futuros da organização, contribuindo desta forma para a avaliação científica das alternativas de solução dos problemas visados nos planos de acção administrativa.  </vt:lpstr>
      <vt:lpstr> Tese  A principal tese da abordagem da pesquisa operacional tem a ver com a aplicação da metodologia científica e técnica de pesquisa para o estudo e análise de problemas actuais e futuros da administração das organizações. </vt:lpstr>
      <vt:lpstr>Percursores   1-Johann Von Neuman e Oskar Morgenstern (1947) contribuíram com um trabalho clássico de pesquisa que culminou com a formulação da teoria de jogos no seu livro intitulado “Theory of Games and Economic Behavior”.    Walter Shewhart (1945) introduziu aplicação do método estatístico aos problemas de qualidade na produção de bens e serviços durante o período que decorreu a Segunda Guerra Mundial na Europa.   </vt:lpstr>
      <vt:lpstr>Pressupostos básicos   A pesquisa operacional assenta em três pressupostos básicos na tomada de decisões administrativas: 1-Visão sistémica dos problemas a serem resolvidos; 2-Uso do método científico na resolução de problemas; 3-Utilização de técnicas específicas de estatística, probabilidade e modelos matemáticos para ajudar o gestor ou administrador no processo de tomada de decisões para resolver problemas de gestão e administrativos. </vt:lpstr>
      <vt:lpstr>Principais teorias e técnicas  Teoria de jogos é utilizada e aplicada na análise de concorrência nos mercados competitivos, como por exemplo, na disputa de:  1-Clientes ou consumidores quando há forte concorrência; 2-Recursos financeiros no mercado financeiro ou decapitais; 3-Recursos de produção no mercado de fornecedores ou de matérias-primas  Teoria de filas é aplicada para resolver os problemas da optimização da prestação de serviços em função do tempo cuidando dos pontos de estrangulamento e o tempo de espera ou das demoras verificadas em algum ponto do ciclo da prestação de serviços. A teoria de filas tem enfoque na resolução de problemas relacionados com longas esperas para o cliente ser atendido em fila, tráfego, ligações telefónicas, logística e atendimento ao cliente</vt:lpstr>
      <vt:lpstr>Teoria de grafos baseia-se na aplicação de redes e diagramas de flechas para várias finalidades. As redes ou os diagramas de flechas são aplicáveis em projectos que envolvem várias operações e etapas, vários recursos, diferentes órgãos intervenientes e envolvidos, prazos e custos mínimos.   Técnica de programação linear é usada para análise de solução de problemas que requer a definição de valores das variáveis envolvidas na decisão para optimizar um objectivo a ser alcançado dentro de um conjunto de limitações ou restrições.  Técnica de programação dinâmica é aplicada para a resolução de problemas que possuem várias fases inter-relacionadas, onde se deve adoptar uma decisão adequada a cada uma das fases, sem perder de vista o objectivo final da execução de uma determinada tarefa ou conjunto de tarefas.   </vt:lpstr>
      <vt:lpstr>Técnica de análise estatística e cálculo de probabilidade são utilizadas para obter uma mesma informação com a menor quantidade de dados. Para isso, os gestores e administradores das empresas podem usar, como método de trabalho para alcançar a eficiência, o controlo estatístico de qualidade de produção</vt:lpstr>
      <vt:lpstr> </vt:lpstr>
      <vt:lpstr>A abordagem sistémica é também conhecida por Teoria Geral de Sistemas (TGS), que está preocupada com desenvolvimento sistémico de um quadro de referência que descreva as relações gerais do mundo empírico.  Precursor   Ludwig von Bertalanffy (1951) é biólogo alemão, autor de um artigo publicado em 1951, intitulado “ Teoria Geral de Sistemas: Nova Abordagem para a Unidade da Ciência”, que introduziu a classificação de sistemas abertos e fechados em relação ao funcionamento e tipo de organizações</vt:lpstr>
      <vt:lpstr>. Tese  A principal tese da abordagem sistémica fundamenta-se igualmente na visão integrada e interdependente das várias partes que compõem a organização no processo de análise de problemas empresariais, com vista a melhorar a eficácia organizacional.   Colaboradores e suas contribuições    George Homans (1950), sociólogo norte-americano contemporâneo, que nos estudos que fez no seu livro intitulado “ The Human Grupo” introduziu o conceito de existência de dois sistemas, externo e interno, cujas interações entre eles geram relações interdependentes físicas, sociais e ambientais (Motta &amp; de Vasconcelos, 2006:177),     </vt:lpstr>
      <vt:lpstr>Principais características   Da definição de Johann von Batalanffy, a teoria de sistemas tem duas características principais, nomeadamente: Ter propósito, objectivo ou finalidade, isto é, todo o sistema tem um propósito, objectivo ou uma finalidade a alcançar no seu relacionamento com os outros sistemas existentes no meio ambiente; Ser globalista ou totalista, isto é, todo o sistema tem uma natureza orgânica, pela qual uma accão que produza mudança numa unidade do sistema deverá produzir mudanças em todas outras unidades com que está interligada.   Os efeitos dessas mudanças ou alterações vão implicar um ajustamento de todo o sistema reagindo globalmente a qualquer estímulo produzido em qualquer uma das suas unidades. </vt:lpstr>
      <vt:lpstr>Kenneth Boulding (1956), economista alemão, autor de um artigo publicado em 1956 intitulado “ Teoria Geral de Sistemas: o Esqueleto da Ciência”, que introduziu a noção de que pequenos sistemas existem dentro de grandes, dependendo de qual sistema está sendo focalizado podendo-se definir o supra e os subsistemas.  Existem várias tipologias de sistemas para classificá-los. Contudo, por razões didáticas aqui vão ser considerados e mencionados apenas dois tipos de sistemas:  1-Quanto à constituição, os sistemas podem ser classificados de físicos ou concretos e abstractos ou conceituais. Os sistemas físicos ou abstractos são aqueles relacionados com as maquinarias, equipamentos. 3-Quanto à sua natureza, os sistemas podem ser fechados e abertos. Os sistemas fechados apresentam intercâmbio com o meio ambiente que o envolve, pelo que não recebem influências nem influenciam o seu meio ambiente</vt:lpstr>
      <vt:lpstr>Principais críticas   Não há críticas relevantes de realce porque esta abordagem é bastante aberta para permitir a inclusão ou a complementaridade de ideias, adaptável a aspectos diferenciados e particulares da organização pelo facto de ainda estar em desenvolvimento.   Contudo, pode-se salientar que a teoria de sistemas ainda carece de melhor sistematização e detalhamento, pois sua aplicação prática é ainda incipiente, por conseguinte conceptual e abstracta para a resolução dos problemas reais da administração de empresas. </vt:lpstr>
      <vt:lpstr>Abordagem contingencial ou situacional</vt:lpstr>
      <vt:lpstr>A abordagem contingencial ou situacional significa algo incerto ou eventual, pode suceder ou não, dependendo das circunstâncias. A verdade ou a falsidade somente pode ser conhecida pela experiência e pela evidência e, não pela razão.    Tese   A principal tese da abordagem de contingências é de que as variáveis que compõem um sistema aberto são mutáveis e para defini-las devem ser considerados os factores ambientais, tais como tecnológicos, estruturais, autoridade, relacionamento, mercado, economia, sociedade e a cultura organizacional adequados no momento</vt:lpstr>
      <vt:lpstr>Principais percursores e suas contribuições       Warren Bennis (1960s) analisou o aspecto das mudanças tecnológicas ocorridas nos anos sessenta e observou que todos os processos que ocorrem dentro de uma organização são temporários, sempre que há alterações nas tecnologias;   Lawrence e Lorsch (1973) estudaram que diferentes ambientes da organização derivam dos arranjos estruturais decorrentes das novas exigências do ambiente;   Joan Woodward, James Thompson e Charles Perrow (1979-1986) consideraram a tecnologia como determinante importante da forma da organização, isto é, diferentes tecnologias exigem diferentes organizações; </vt:lpstr>
      <vt:lpstr>Críticas   Não existem críticas sobre esta abordagem por ainda estar em desenvolvimento e reunir muitos consensos dos cientistas na aplicação prática desta abordagem na governacão das organizações modernas.   Os vários estudos desenvolvidos em diferentes épocas sobre a TGA, foram acompanhados sobre as diferentes concepções a respeito da natureza humana dentro das organizações e cada época anteriormente abordado privilegiava certos aspectos da conduta das pessoas e marcando a maneira pelo qual as organizações administravam as pessoas.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INSTITUTO SUPERIOR DE TRANSPORTES E COMUNICAÇÃO</dc:title>
  <dc:creator>JUMA</dc:creator>
  <cp:lastModifiedBy>JUMA</cp:lastModifiedBy>
  <cp:revision>30</cp:revision>
  <dcterms:created xsi:type="dcterms:W3CDTF">2024-07-28T18:27:38Z</dcterms:created>
  <dcterms:modified xsi:type="dcterms:W3CDTF">2024-07-28T22:00:23Z</dcterms:modified>
</cp:coreProperties>
</file>